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1280" r:id="rId4"/>
    <p:sldId id="1339" r:id="rId5"/>
    <p:sldId id="1332" r:id="rId6"/>
    <p:sldId id="1333" r:id="rId7"/>
    <p:sldId id="1334" r:id="rId8"/>
    <p:sldId id="1335" r:id="rId9"/>
    <p:sldId id="1336" r:id="rId10"/>
    <p:sldId id="1337" r:id="rId11"/>
    <p:sldId id="1338" r:id="rId12"/>
    <p:sldId id="259" r:id="rId13"/>
    <p:sldId id="268" r:id="rId14"/>
    <p:sldId id="273"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ro Iturrioz" initials="RI" lastIdx="2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904"/>
    <a:srgbClr val="8E8661"/>
    <a:srgbClr val="564D16"/>
    <a:srgbClr val="ABA9AA"/>
    <a:srgbClr val="7F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p:scale>
          <a:sx n="80" d="100"/>
          <a:sy n="80" d="100"/>
        </p:scale>
        <p:origin x="-84" y="-7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061E7-ACC2-4B9E-A065-E2DD6381C6AF}" type="datetimeFigureOut">
              <a:rPr lang="es-AR" smtClean="0"/>
              <a:t>11/3/2020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10B98-43A0-47E7-BC92-1CEB1A86A4CF}" type="slidenum">
              <a:rPr lang="es-AR" smtClean="0"/>
              <a:t>‹Nº›</a:t>
            </a:fld>
            <a:endParaRPr lang="es-AR"/>
          </a:p>
        </p:txBody>
      </p:sp>
    </p:spTree>
    <p:extLst>
      <p:ext uri="{BB962C8B-B14F-4D97-AF65-F5344CB8AC3E}">
        <p14:creationId xmlns:p14="http://schemas.microsoft.com/office/powerpoint/2010/main" val="362014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64D2500-DBF1-44B9-B95C-B532057F0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4" y="0"/>
            <a:ext cx="12215814" cy="6898342"/>
          </a:xfrm>
          <a:prstGeom prst="rect">
            <a:avLst/>
          </a:prstGeom>
        </p:spPr>
      </p:pic>
      <p:sp>
        <p:nvSpPr>
          <p:cNvPr id="8" name="CuadroTexto 7">
            <a:extLst>
              <a:ext uri="{FF2B5EF4-FFF2-40B4-BE49-F238E27FC236}">
                <a16:creationId xmlns:a16="http://schemas.microsoft.com/office/drawing/2014/main" xmlns="" id="{831A47F3-A20B-427E-AE5B-FF9293220DAA}"/>
              </a:ext>
            </a:extLst>
          </p:cNvPr>
          <p:cNvSpPr txBox="1"/>
          <p:nvPr userDrawn="1"/>
        </p:nvSpPr>
        <p:spPr>
          <a:xfrm>
            <a:off x="1720850" y="717550"/>
            <a:ext cx="5934317" cy="1750992"/>
          </a:xfrm>
          <a:prstGeom prst="rect">
            <a:avLst/>
          </a:prstGeom>
          <a:noFill/>
        </p:spPr>
        <p:txBody>
          <a:bodyPr wrap="square" rtlCol="0">
            <a:spAutoFit/>
          </a:bodyPr>
          <a:lstStyle/>
          <a:p>
            <a:pPr>
              <a:lnSpc>
                <a:spcPts val="4300"/>
              </a:lnSpc>
            </a:pPr>
            <a:r>
              <a:rPr lang="es-ES" sz="4400" b="1" spc="-130" dirty="0">
                <a:solidFill>
                  <a:srgbClr val="F5A904"/>
                </a:solidFill>
                <a:latin typeface="Tahoma" panose="020B0604030504040204" pitchFamily="34" charset="0"/>
                <a:ea typeface="Tahoma" panose="020B0604030504040204" pitchFamily="34" charset="0"/>
                <a:cs typeface="Tahoma" panose="020B0604030504040204" pitchFamily="34" charset="0"/>
              </a:rPr>
              <a:t>XVI</a:t>
            </a:r>
          </a:p>
          <a:p>
            <a:pPr>
              <a:lnSpc>
                <a:spcPts val="4300"/>
              </a:lnSpc>
            </a:pPr>
            <a:r>
              <a:rPr lang="es-ES" sz="4400" b="1" spc="-130" dirty="0">
                <a:solidFill>
                  <a:srgbClr val="7FB451"/>
                </a:solidFill>
                <a:latin typeface="Tahoma" panose="020B0604030504040204" pitchFamily="34" charset="0"/>
                <a:ea typeface="Tahoma" panose="020B0604030504040204" pitchFamily="34" charset="0"/>
                <a:cs typeface="Tahoma" panose="020B0604030504040204" pitchFamily="34" charset="0"/>
              </a:rPr>
              <a:t>CONGRESO</a:t>
            </a:r>
          </a:p>
          <a:p>
            <a:pPr>
              <a:lnSpc>
                <a:spcPts val="4300"/>
              </a:lnSpc>
            </a:pPr>
            <a:r>
              <a:rPr lang="es-ES" sz="4400" b="1" spc="-130" dirty="0">
                <a:solidFill>
                  <a:srgbClr val="7FB451"/>
                </a:solidFill>
                <a:latin typeface="Tahoma" panose="020B0604030504040204" pitchFamily="34" charset="0"/>
                <a:ea typeface="Tahoma" panose="020B0604030504040204" pitchFamily="34" charset="0"/>
                <a:cs typeface="Tahoma" panose="020B0604030504040204" pitchFamily="34" charset="0"/>
              </a:rPr>
              <a:t>INTERNACIONAL</a:t>
            </a:r>
          </a:p>
        </p:txBody>
      </p:sp>
      <p:sp>
        <p:nvSpPr>
          <p:cNvPr id="9" name="CuadroTexto 8">
            <a:extLst>
              <a:ext uri="{FF2B5EF4-FFF2-40B4-BE49-F238E27FC236}">
                <a16:creationId xmlns:a16="http://schemas.microsoft.com/office/drawing/2014/main" xmlns="" id="{ED777F23-E3D4-4055-AC12-13432823C36E}"/>
              </a:ext>
            </a:extLst>
          </p:cNvPr>
          <p:cNvSpPr txBox="1"/>
          <p:nvPr userDrawn="1"/>
        </p:nvSpPr>
        <p:spPr>
          <a:xfrm>
            <a:off x="1720850" y="2330135"/>
            <a:ext cx="2218300" cy="584775"/>
          </a:xfrm>
          <a:prstGeom prst="rect">
            <a:avLst/>
          </a:prstGeom>
          <a:noFill/>
        </p:spPr>
        <p:txBody>
          <a:bodyPr wrap="none" rtlCol="0">
            <a:spAutoFit/>
          </a:bodyPr>
          <a:lstStyle/>
          <a:p>
            <a:r>
              <a:rPr lang="es-ES" sz="3200" b="1" i="1" dirty="0">
                <a:solidFill>
                  <a:srgbClr val="ABA9AA"/>
                </a:solidFill>
              </a:rPr>
              <a:t>ALASA 2020</a:t>
            </a:r>
          </a:p>
        </p:txBody>
      </p:sp>
      <p:pic>
        <p:nvPicPr>
          <p:cNvPr id="10" name="Imagen 9">
            <a:extLst>
              <a:ext uri="{FF2B5EF4-FFF2-40B4-BE49-F238E27FC236}">
                <a16:creationId xmlns:a16="http://schemas.microsoft.com/office/drawing/2014/main" xmlns="" id="{A6162E4D-CE9E-41D2-9145-2644690F83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2494"/>
            <a:ext cx="12192000" cy="251012"/>
          </a:xfrm>
          <a:prstGeom prst="rect">
            <a:avLst/>
          </a:prstGeom>
        </p:spPr>
      </p:pic>
      <p:pic>
        <p:nvPicPr>
          <p:cNvPr id="11" name="Imagen 10">
            <a:extLst>
              <a:ext uri="{FF2B5EF4-FFF2-40B4-BE49-F238E27FC236}">
                <a16:creationId xmlns:a16="http://schemas.microsoft.com/office/drawing/2014/main" xmlns="" id="{87DAD835-7B60-4546-BE96-F0658926EB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01225" y="5547924"/>
            <a:ext cx="2390776" cy="1356222"/>
          </a:xfrm>
          <a:prstGeom prst="rect">
            <a:avLst/>
          </a:prstGeom>
        </p:spPr>
      </p:pic>
      <p:pic>
        <p:nvPicPr>
          <p:cNvPr id="12" name="Imagen 11">
            <a:extLst>
              <a:ext uri="{FF2B5EF4-FFF2-40B4-BE49-F238E27FC236}">
                <a16:creationId xmlns:a16="http://schemas.microsoft.com/office/drawing/2014/main" xmlns="" id="{A91E45C3-3046-4D07-BBDB-9A88EA69E1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91750" y="5796576"/>
            <a:ext cx="1776412" cy="953474"/>
          </a:xfrm>
          <a:prstGeom prst="rect">
            <a:avLst/>
          </a:prstGeom>
        </p:spPr>
      </p:pic>
      <p:pic>
        <p:nvPicPr>
          <p:cNvPr id="13" name="Imagen 12">
            <a:extLst>
              <a:ext uri="{FF2B5EF4-FFF2-40B4-BE49-F238E27FC236}">
                <a16:creationId xmlns:a16="http://schemas.microsoft.com/office/drawing/2014/main" xmlns="" id="{1992CBFC-FAD0-4789-B4BE-052753EB3AD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765" t="20000" r="88065" b="68148"/>
          <a:stretch/>
        </p:blipFill>
        <p:spPr>
          <a:xfrm>
            <a:off x="723899" y="1371600"/>
            <a:ext cx="749301" cy="812800"/>
          </a:xfrm>
          <a:prstGeom prst="rect">
            <a:avLst/>
          </a:prstGeom>
        </p:spPr>
      </p:pic>
      <p:pic>
        <p:nvPicPr>
          <p:cNvPr id="14" name="Imagen 13">
            <a:extLst>
              <a:ext uri="{FF2B5EF4-FFF2-40B4-BE49-F238E27FC236}">
                <a16:creationId xmlns:a16="http://schemas.microsoft.com/office/drawing/2014/main" xmlns="" id="{14B48573-969E-4BC8-A34B-A49230EFBCB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75" t="8731" r="81255" b="81053"/>
          <a:stretch/>
        </p:blipFill>
        <p:spPr>
          <a:xfrm>
            <a:off x="1346198" y="585808"/>
            <a:ext cx="749301" cy="700628"/>
          </a:xfrm>
          <a:prstGeom prst="rect">
            <a:avLst/>
          </a:prstGeom>
        </p:spPr>
      </p:pic>
      <p:pic>
        <p:nvPicPr>
          <p:cNvPr id="15" name="Imagen 14">
            <a:extLst>
              <a:ext uri="{FF2B5EF4-FFF2-40B4-BE49-F238E27FC236}">
                <a16:creationId xmlns:a16="http://schemas.microsoft.com/office/drawing/2014/main" xmlns="" id="{52A122E2-58AB-4AA7-BF0B-80072D227A6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4902200" y="1155700"/>
            <a:ext cx="431800" cy="395308"/>
          </a:xfrm>
          <a:prstGeom prst="rect">
            <a:avLst/>
          </a:prstGeom>
        </p:spPr>
      </p:pic>
      <p:pic>
        <p:nvPicPr>
          <p:cNvPr id="16" name="Imagen 15">
            <a:extLst>
              <a:ext uri="{FF2B5EF4-FFF2-40B4-BE49-F238E27FC236}">
                <a16:creationId xmlns:a16="http://schemas.microsoft.com/office/drawing/2014/main" xmlns="" id="{99E0FB3E-DE60-49CD-BFC4-E573239F928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7113829" y="1551009"/>
            <a:ext cx="788988" cy="779126"/>
          </a:xfrm>
          <a:prstGeom prst="rect">
            <a:avLst/>
          </a:prstGeom>
        </p:spPr>
      </p:pic>
      <p:pic>
        <p:nvPicPr>
          <p:cNvPr id="17" name="Imagen 16">
            <a:extLst>
              <a:ext uri="{FF2B5EF4-FFF2-40B4-BE49-F238E27FC236}">
                <a16:creationId xmlns:a16="http://schemas.microsoft.com/office/drawing/2014/main" xmlns="" id="{F9AE3B5B-94DA-4514-83DD-4DFD230CFE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1798300" y="585809"/>
            <a:ext cx="169861" cy="131742"/>
          </a:xfrm>
          <a:prstGeom prst="rect">
            <a:avLst/>
          </a:prstGeom>
        </p:spPr>
      </p:pic>
      <p:pic>
        <p:nvPicPr>
          <p:cNvPr id="18" name="Imagen 17">
            <a:extLst>
              <a:ext uri="{FF2B5EF4-FFF2-40B4-BE49-F238E27FC236}">
                <a16:creationId xmlns:a16="http://schemas.microsoft.com/office/drawing/2014/main" xmlns="" id="{1A772FB6-A717-4A2A-984D-2E0814E4CAA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2887" t="41386" r="44499" b="51804"/>
          <a:stretch/>
        </p:blipFill>
        <p:spPr>
          <a:xfrm>
            <a:off x="6591301" y="3186092"/>
            <a:ext cx="317500" cy="467019"/>
          </a:xfrm>
          <a:prstGeom prst="rect">
            <a:avLst/>
          </a:prstGeom>
        </p:spPr>
      </p:pic>
      <p:pic>
        <p:nvPicPr>
          <p:cNvPr id="19" name="Imagen 18">
            <a:extLst>
              <a:ext uri="{FF2B5EF4-FFF2-40B4-BE49-F238E27FC236}">
                <a16:creationId xmlns:a16="http://schemas.microsoft.com/office/drawing/2014/main" xmlns="" id="{A1793CDC-3F6D-4D62-8766-F792AD6E31C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5600700" y="3873500"/>
            <a:ext cx="990601" cy="964181"/>
          </a:xfrm>
          <a:prstGeom prst="rect">
            <a:avLst/>
          </a:prstGeom>
        </p:spPr>
      </p:pic>
      <p:pic>
        <p:nvPicPr>
          <p:cNvPr id="20" name="Imagen 19">
            <a:extLst>
              <a:ext uri="{FF2B5EF4-FFF2-40B4-BE49-F238E27FC236}">
                <a16:creationId xmlns:a16="http://schemas.microsoft.com/office/drawing/2014/main" xmlns="" id="{400A90B1-5247-4B36-9D3E-02703136D09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7113830" y="38867"/>
            <a:ext cx="788988" cy="767945"/>
          </a:xfrm>
          <a:prstGeom prst="rect">
            <a:avLst/>
          </a:prstGeom>
        </p:spPr>
      </p:pic>
      <p:pic>
        <p:nvPicPr>
          <p:cNvPr id="21" name="Imagen 20">
            <a:extLst>
              <a:ext uri="{FF2B5EF4-FFF2-40B4-BE49-F238E27FC236}">
                <a16:creationId xmlns:a16="http://schemas.microsoft.com/office/drawing/2014/main" xmlns="" id="{EEDF6F27-A019-4D4A-8C0C-E3A2788EFF6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803391" y="3323247"/>
            <a:ext cx="709496" cy="700628"/>
          </a:xfrm>
          <a:prstGeom prst="rect">
            <a:avLst/>
          </a:prstGeom>
        </p:spPr>
      </p:pic>
      <p:pic>
        <p:nvPicPr>
          <p:cNvPr id="22" name="Imagen 21">
            <a:extLst>
              <a:ext uri="{FF2B5EF4-FFF2-40B4-BE49-F238E27FC236}">
                <a16:creationId xmlns:a16="http://schemas.microsoft.com/office/drawing/2014/main" xmlns="" id="{7C0AC9D3-DA85-43BE-A2BC-F9988DDCD36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846261" y="388195"/>
            <a:ext cx="169861" cy="131742"/>
          </a:xfrm>
          <a:prstGeom prst="rect">
            <a:avLst/>
          </a:prstGeom>
        </p:spPr>
      </p:pic>
      <p:pic>
        <p:nvPicPr>
          <p:cNvPr id="23" name="Imagen 22">
            <a:extLst>
              <a:ext uri="{FF2B5EF4-FFF2-40B4-BE49-F238E27FC236}">
                <a16:creationId xmlns:a16="http://schemas.microsoft.com/office/drawing/2014/main" xmlns="" id="{62063812-56B6-4AAA-A5DA-76397D247E0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3620294" y="3542237"/>
            <a:ext cx="431800" cy="395308"/>
          </a:xfrm>
          <a:prstGeom prst="rect">
            <a:avLst/>
          </a:prstGeom>
        </p:spPr>
      </p:pic>
    </p:spTree>
    <p:extLst>
      <p:ext uri="{BB962C8B-B14F-4D97-AF65-F5344CB8AC3E}">
        <p14:creationId xmlns:p14="http://schemas.microsoft.com/office/powerpoint/2010/main" val="18544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7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200" fill="hold"/>
                                        <p:tgtEl>
                                          <p:spTgt spid="11"/>
                                        </p:tgtEl>
                                        <p:attrNameLst>
                                          <p:attrName>ppt_x</p:attrName>
                                        </p:attrNameLst>
                                      </p:cBhvr>
                                      <p:tavLst>
                                        <p:tav tm="0">
                                          <p:val>
                                            <p:strVal val="#ppt_x"/>
                                          </p:val>
                                        </p:tav>
                                        <p:tav tm="100000">
                                          <p:val>
                                            <p:strVal val="#ppt_x"/>
                                          </p:val>
                                        </p:tav>
                                      </p:tavLst>
                                    </p:anim>
                                    <p:anim calcmode="lin" valueType="num">
                                      <p:cBhvr additive="base">
                                        <p:cTn id="17" dur="1200" fill="hold"/>
                                        <p:tgtEl>
                                          <p:spTgt spid="11"/>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7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700"/>
                                        <p:tgtEl>
                                          <p:spTgt spid="12"/>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900"/>
                                        <p:tgtEl>
                                          <p:spTgt spid="8"/>
                                        </p:tgtEl>
                                      </p:cBhvr>
                                    </p:animEffect>
                                  </p:childTnLst>
                                </p:cTn>
                              </p:par>
                              <p:par>
                                <p:cTn id="24" presetID="10" presetClass="entr" presetSubtype="0" fill="hold" grpId="0" nodeType="withEffect">
                                  <p:stCondLst>
                                    <p:cond delay="11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900"/>
                                        <p:tgtEl>
                                          <p:spTgt spid="9"/>
                                        </p:tgtEl>
                                      </p:cBhvr>
                                    </p:animEffect>
                                  </p:childTnLst>
                                </p:cTn>
                              </p:par>
                            </p:childTnLst>
                          </p:cTn>
                        </p:par>
                        <p:par>
                          <p:cTn id="27" fill="hold">
                            <p:stCondLst>
                              <p:cond delay="26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1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6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41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4600"/>
                            </p:stCondLst>
                            <p:childTnLst>
                              <p:par>
                                <p:cTn id="44" presetID="10"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5100"/>
                            </p:stCondLst>
                            <p:childTnLst>
                              <p:par>
                                <p:cTn id="48" presetID="10"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5600"/>
                            </p:stCondLst>
                            <p:childTnLst>
                              <p:par>
                                <p:cTn id="52" presetID="10"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610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66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par>
                          <p:cTn id="63" fill="hold">
                            <p:stCondLst>
                              <p:cond delay="7100"/>
                            </p:stCondLst>
                            <p:childTnLst>
                              <p:par>
                                <p:cTn id="64" presetID="10"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par>
                          <p:cTn id="67" fill="hold">
                            <p:stCondLst>
                              <p:cond delay="7600"/>
                            </p:stCondLst>
                            <p:childTnLst>
                              <p:par>
                                <p:cTn id="68" presetID="10"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68653F-4C42-47BA-AC95-E59955CA9A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43EE8F6-05E7-473F-80D0-E6FEC913A1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EB07162-5FA1-44E7-B4CA-55BBE3631D42}"/>
              </a:ext>
            </a:extLst>
          </p:cNvPr>
          <p:cNvSpPr>
            <a:spLocks noGrp="1"/>
          </p:cNvSpPr>
          <p:nvPr>
            <p:ph type="dt" sz="half" idx="10"/>
          </p:nvPr>
        </p:nvSpPr>
        <p:spPr/>
        <p:txBody>
          <a:bodyPr/>
          <a:lstStyle/>
          <a:p>
            <a:fld id="{C1993704-2C40-4B4A-B2C1-253C07838C5D}" type="datetimeFigureOut">
              <a:rPr lang="es-ES" smtClean="0"/>
              <a:t>11/03/2020</a:t>
            </a:fld>
            <a:endParaRPr lang="es-ES" dirty="0"/>
          </a:p>
        </p:txBody>
      </p:sp>
      <p:sp>
        <p:nvSpPr>
          <p:cNvPr id="5" name="Marcador de pie de página 4">
            <a:extLst>
              <a:ext uri="{FF2B5EF4-FFF2-40B4-BE49-F238E27FC236}">
                <a16:creationId xmlns:a16="http://schemas.microsoft.com/office/drawing/2014/main" xmlns="" id="{3E19CAA1-534B-4835-A25C-FFAD2BFC337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E9502CE9-DE7E-466B-9F6B-ED0D43E7F0C9}"/>
              </a:ext>
            </a:extLst>
          </p:cNvPr>
          <p:cNvSpPr>
            <a:spLocks noGrp="1"/>
          </p:cNvSpPr>
          <p:nvPr>
            <p:ph type="sldNum" sz="quarter" idx="12"/>
          </p:nvPr>
        </p:nvSpPr>
        <p:spPr/>
        <p:txBody>
          <a:bodyPr/>
          <a:lstStyle/>
          <a:p>
            <a:fld id="{E0D432AB-02D2-4FFF-BDFA-03B094705754}" type="slidenum">
              <a:rPr lang="es-ES" smtClean="0"/>
              <a:t>‹Nº›</a:t>
            </a:fld>
            <a:endParaRPr lang="es-ES" dirty="0"/>
          </a:p>
        </p:txBody>
      </p:sp>
    </p:spTree>
    <p:extLst>
      <p:ext uri="{BB962C8B-B14F-4D97-AF65-F5344CB8AC3E}">
        <p14:creationId xmlns:p14="http://schemas.microsoft.com/office/powerpoint/2010/main" val="84781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CD3DB55-41D0-4124-8174-70642EF92F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AEFEA36-641E-405D-B231-C5F20FC2C4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325421C-3875-4113-AF6E-4CA5DE0B028B}"/>
              </a:ext>
            </a:extLst>
          </p:cNvPr>
          <p:cNvSpPr>
            <a:spLocks noGrp="1"/>
          </p:cNvSpPr>
          <p:nvPr>
            <p:ph type="dt" sz="half" idx="10"/>
          </p:nvPr>
        </p:nvSpPr>
        <p:spPr/>
        <p:txBody>
          <a:bodyPr/>
          <a:lstStyle/>
          <a:p>
            <a:fld id="{C1993704-2C40-4B4A-B2C1-253C07838C5D}" type="datetimeFigureOut">
              <a:rPr lang="es-ES" smtClean="0"/>
              <a:t>11/03/2020</a:t>
            </a:fld>
            <a:endParaRPr lang="es-ES" dirty="0"/>
          </a:p>
        </p:txBody>
      </p:sp>
      <p:sp>
        <p:nvSpPr>
          <p:cNvPr id="5" name="Marcador de pie de página 4">
            <a:extLst>
              <a:ext uri="{FF2B5EF4-FFF2-40B4-BE49-F238E27FC236}">
                <a16:creationId xmlns:a16="http://schemas.microsoft.com/office/drawing/2014/main" xmlns="" id="{D39EA60E-3909-4E47-B427-B9563333A76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BF63AF43-5B81-43DA-A83F-6D26F0F78DAF}"/>
              </a:ext>
            </a:extLst>
          </p:cNvPr>
          <p:cNvSpPr>
            <a:spLocks noGrp="1"/>
          </p:cNvSpPr>
          <p:nvPr>
            <p:ph type="sldNum" sz="quarter" idx="12"/>
          </p:nvPr>
        </p:nvSpPr>
        <p:spPr/>
        <p:txBody>
          <a:bodyPr/>
          <a:lstStyle/>
          <a:p>
            <a:fld id="{E0D432AB-02D2-4FFF-BDFA-03B094705754}" type="slidenum">
              <a:rPr lang="es-ES" smtClean="0"/>
              <a:t>‹Nº›</a:t>
            </a:fld>
            <a:endParaRPr lang="es-ES" dirty="0"/>
          </a:p>
        </p:txBody>
      </p:sp>
    </p:spTree>
    <p:extLst>
      <p:ext uri="{BB962C8B-B14F-4D97-AF65-F5344CB8AC3E}">
        <p14:creationId xmlns:p14="http://schemas.microsoft.com/office/powerpoint/2010/main" val="35002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36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r="46102"/>
          <a:stretch/>
        </p:blipFill>
        <p:spPr>
          <a:xfrm>
            <a:off x="0" y="0"/>
            <a:ext cx="5544457" cy="6858000"/>
          </a:xfrm>
          <a:prstGeom prst="rect">
            <a:avLst/>
          </a:prstGeom>
        </p:spPr>
      </p:pic>
      <p:pic>
        <p:nvPicPr>
          <p:cNvPr id="8" name="Imagen 7">
            <a:extLst>
              <a:ext uri="{FF2B5EF4-FFF2-40B4-BE49-F238E27FC236}">
                <a16:creationId xmlns:a16="http://schemas.microsoft.com/office/drawing/2014/main" xmlns="" id="{BFB70E27-37FE-42A2-B462-E5FDED6DD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43880" y="-1"/>
            <a:ext cx="45719" cy="6858000"/>
          </a:xfrm>
          <a:prstGeom prst="rect">
            <a:avLst/>
          </a:prstGeom>
        </p:spPr>
      </p:pic>
      <p:pic>
        <p:nvPicPr>
          <p:cNvPr id="9" name="Imagen 8">
            <a:extLst>
              <a:ext uri="{FF2B5EF4-FFF2-40B4-BE49-F238E27FC236}">
                <a16:creationId xmlns:a16="http://schemas.microsoft.com/office/drawing/2014/main" xmlns="" id="{7D7A7EFF-AB9B-482D-BA83-C2820844CB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23367" cy="6858000"/>
          </a:xfrm>
          <a:prstGeom prst="rect">
            <a:avLst/>
          </a:prstGeom>
        </p:spPr>
      </p:pic>
      <p:pic>
        <p:nvPicPr>
          <p:cNvPr id="12" name="Imagen 11">
            <a:extLst>
              <a:ext uri="{FF2B5EF4-FFF2-40B4-BE49-F238E27FC236}">
                <a16:creationId xmlns:a16="http://schemas.microsoft.com/office/drawing/2014/main" xmlns="" id="{2C1E1CCB-9223-400F-9918-76197F48F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502" y="4940360"/>
            <a:ext cx="1816098" cy="960774"/>
          </a:xfrm>
          <a:prstGeom prst="rect">
            <a:avLst/>
          </a:prstGeom>
        </p:spPr>
      </p:pic>
      <p:pic>
        <p:nvPicPr>
          <p:cNvPr id="14" name="Imagen 13">
            <a:extLst>
              <a:ext uri="{FF2B5EF4-FFF2-40B4-BE49-F238E27FC236}">
                <a16:creationId xmlns:a16="http://schemas.microsoft.com/office/drawing/2014/main" xmlns="" id="{0222613A-A64B-4118-9C55-6162187144A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765" t="20000" r="88065" b="68148"/>
          <a:stretch/>
        </p:blipFill>
        <p:spPr>
          <a:xfrm>
            <a:off x="148939" y="1742658"/>
            <a:ext cx="749301" cy="812800"/>
          </a:xfrm>
          <a:prstGeom prst="rect">
            <a:avLst/>
          </a:prstGeom>
        </p:spPr>
      </p:pic>
      <p:pic>
        <p:nvPicPr>
          <p:cNvPr id="15" name="Imagen 14">
            <a:extLst>
              <a:ext uri="{FF2B5EF4-FFF2-40B4-BE49-F238E27FC236}">
                <a16:creationId xmlns:a16="http://schemas.microsoft.com/office/drawing/2014/main" xmlns="" id="{5DEB96C4-0221-4A98-BA2E-0693B5BCA6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75" t="8731" r="81255" b="81053"/>
          <a:stretch/>
        </p:blipFill>
        <p:spPr>
          <a:xfrm>
            <a:off x="896651" y="956866"/>
            <a:ext cx="749301" cy="700628"/>
          </a:xfrm>
          <a:prstGeom prst="rect">
            <a:avLst/>
          </a:prstGeom>
        </p:spPr>
      </p:pic>
      <p:pic>
        <p:nvPicPr>
          <p:cNvPr id="16" name="Imagen 15">
            <a:extLst>
              <a:ext uri="{FF2B5EF4-FFF2-40B4-BE49-F238E27FC236}">
                <a16:creationId xmlns:a16="http://schemas.microsoft.com/office/drawing/2014/main" xmlns="" id="{19F3C947-A16D-424A-94D6-84581885059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4327240" y="1526758"/>
            <a:ext cx="431800" cy="395308"/>
          </a:xfrm>
          <a:prstGeom prst="rect">
            <a:avLst/>
          </a:prstGeom>
        </p:spPr>
      </p:pic>
      <p:pic>
        <p:nvPicPr>
          <p:cNvPr id="17" name="Imagen 16">
            <a:extLst>
              <a:ext uri="{FF2B5EF4-FFF2-40B4-BE49-F238E27FC236}">
                <a16:creationId xmlns:a16="http://schemas.microsoft.com/office/drawing/2014/main" xmlns="" id="{3EC8886F-DF59-43AA-84DF-D9A0123B131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5307012" y="-1"/>
            <a:ext cx="788988" cy="779126"/>
          </a:xfrm>
          <a:prstGeom prst="rect">
            <a:avLst/>
          </a:prstGeom>
        </p:spPr>
      </p:pic>
      <p:pic>
        <p:nvPicPr>
          <p:cNvPr id="18" name="Imagen 17">
            <a:extLst>
              <a:ext uri="{FF2B5EF4-FFF2-40B4-BE49-F238E27FC236}">
                <a16:creationId xmlns:a16="http://schemas.microsoft.com/office/drawing/2014/main" xmlns="" id="{D9479C68-E84D-4F99-A144-8EF76DE99F1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1223340" y="956867"/>
            <a:ext cx="169861" cy="131742"/>
          </a:xfrm>
          <a:prstGeom prst="rect">
            <a:avLst/>
          </a:prstGeom>
        </p:spPr>
      </p:pic>
      <p:pic>
        <p:nvPicPr>
          <p:cNvPr id="19" name="Imagen 18">
            <a:extLst>
              <a:ext uri="{FF2B5EF4-FFF2-40B4-BE49-F238E27FC236}">
                <a16:creationId xmlns:a16="http://schemas.microsoft.com/office/drawing/2014/main" xmlns="" id="{791F626F-C804-4698-A8DE-48D4B6B2ADD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2887" t="41386" r="44499" b="51804"/>
          <a:stretch/>
        </p:blipFill>
        <p:spPr>
          <a:xfrm>
            <a:off x="6016341" y="3557150"/>
            <a:ext cx="317500" cy="467019"/>
          </a:xfrm>
          <a:prstGeom prst="rect">
            <a:avLst/>
          </a:prstGeom>
        </p:spPr>
      </p:pic>
      <p:pic>
        <p:nvPicPr>
          <p:cNvPr id="20" name="Imagen 19">
            <a:extLst>
              <a:ext uri="{FF2B5EF4-FFF2-40B4-BE49-F238E27FC236}">
                <a16:creationId xmlns:a16="http://schemas.microsoft.com/office/drawing/2014/main" xmlns="" id="{64CEFAD7-915C-4AEF-BD03-CDDF9F01767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5044118" y="4234083"/>
            <a:ext cx="1451260" cy="1412554"/>
          </a:xfrm>
          <a:prstGeom prst="rect">
            <a:avLst/>
          </a:prstGeom>
        </p:spPr>
      </p:pic>
    </p:spTree>
    <p:extLst>
      <p:ext uri="{BB962C8B-B14F-4D97-AF65-F5344CB8AC3E}">
        <p14:creationId xmlns:p14="http://schemas.microsoft.com/office/powerpoint/2010/main" val="14714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64D2500-DBF1-44B9-B95C-B532057F0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4" y="0"/>
            <a:ext cx="12215814" cy="6898342"/>
          </a:xfrm>
          <a:prstGeom prst="rect">
            <a:avLst/>
          </a:prstGeom>
        </p:spPr>
      </p:pic>
      <p:pic>
        <p:nvPicPr>
          <p:cNvPr id="10" name="Imagen 9">
            <a:extLst>
              <a:ext uri="{FF2B5EF4-FFF2-40B4-BE49-F238E27FC236}">
                <a16:creationId xmlns:a16="http://schemas.microsoft.com/office/drawing/2014/main" xmlns="" id="{A6162E4D-CE9E-41D2-9145-2644690F83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2494"/>
            <a:ext cx="12192000" cy="251012"/>
          </a:xfrm>
          <a:prstGeom prst="rect">
            <a:avLst/>
          </a:prstGeom>
        </p:spPr>
      </p:pic>
      <p:pic>
        <p:nvPicPr>
          <p:cNvPr id="11" name="Imagen 10">
            <a:extLst>
              <a:ext uri="{FF2B5EF4-FFF2-40B4-BE49-F238E27FC236}">
                <a16:creationId xmlns:a16="http://schemas.microsoft.com/office/drawing/2014/main" xmlns="" id="{87DAD835-7B60-4546-BE96-F0658926EB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01225" y="5547924"/>
            <a:ext cx="2390776" cy="1356222"/>
          </a:xfrm>
          <a:prstGeom prst="rect">
            <a:avLst/>
          </a:prstGeom>
        </p:spPr>
      </p:pic>
      <p:pic>
        <p:nvPicPr>
          <p:cNvPr id="12" name="Imagen 11">
            <a:extLst>
              <a:ext uri="{FF2B5EF4-FFF2-40B4-BE49-F238E27FC236}">
                <a16:creationId xmlns:a16="http://schemas.microsoft.com/office/drawing/2014/main" xmlns="" id="{A91E45C3-3046-4D07-BBDB-9A88EA69E1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91750" y="5796576"/>
            <a:ext cx="1776412" cy="953474"/>
          </a:xfrm>
          <a:prstGeom prst="rect">
            <a:avLst/>
          </a:prstGeom>
        </p:spPr>
      </p:pic>
      <p:pic>
        <p:nvPicPr>
          <p:cNvPr id="13" name="Imagen 12">
            <a:extLst>
              <a:ext uri="{FF2B5EF4-FFF2-40B4-BE49-F238E27FC236}">
                <a16:creationId xmlns:a16="http://schemas.microsoft.com/office/drawing/2014/main" xmlns="" id="{1992CBFC-FAD0-4789-B4BE-052753EB3AD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765" t="20000" r="88065" b="68148"/>
          <a:stretch/>
        </p:blipFill>
        <p:spPr>
          <a:xfrm>
            <a:off x="723899" y="1371600"/>
            <a:ext cx="749301" cy="812800"/>
          </a:xfrm>
          <a:prstGeom prst="rect">
            <a:avLst/>
          </a:prstGeom>
        </p:spPr>
      </p:pic>
      <p:pic>
        <p:nvPicPr>
          <p:cNvPr id="14" name="Imagen 13">
            <a:extLst>
              <a:ext uri="{FF2B5EF4-FFF2-40B4-BE49-F238E27FC236}">
                <a16:creationId xmlns:a16="http://schemas.microsoft.com/office/drawing/2014/main" xmlns="" id="{14B48573-969E-4BC8-A34B-A49230EFBCB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575" t="8731" r="81255" b="81053"/>
          <a:stretch/>
        </p:blipFill>
        <p:spPr>
          <a:xfrm>
            <a:off x="1471611" y="585808"/>
            <a:ext cx="749301" cy="700628"/>
          </a:xfrm>
          <a:prstGeom prst="rect">
            <a:avLst/>
          </a:prstGeom>
        </p:spPr>
      </p:pic>
      <p:pic>
        <p:nvPicPr>
          <p:cNvPr id="15" name="Imagen 14">
            <a:extLst>
              <a:ext uri="{FF2B5EF4-FFF2-40B4-BE49-F238E27FC236}">
                <a16:creationId xmlns:a16="http://schemas.microsoft.com/office/drawing/2014/main" xmlns="" id="{52A122E2-58AB-4AA7-BF0B-80072D227A6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6318251" y="185165"/>
            <a:ext cx="431800" cy="395308"/>
          </a:xfrm>
          <a:prstGeom prst="rect">
            <a:avLst/>
          </a:prstGeom>
        </p:spPr>
      </p:pic>
      <p:pic>
        <p:nvPicPr>
          <p:cNvPr id="16" name="Imagen 15">
            <a:extLst>
              <a:ext uri="{FF2B5EF4-FFF2-40B4-BE49-F238E27FC236}">
                <a16:creationId xmlns:a16="http://schemas.microsoft.com/office/drawing/2014/main" xmlns="" id="{99E0FB3E-DE60-49CD-BFC4-E573239F928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7113829" y="1551009"/>
            <a:ext cx="788988" cy="779126"/>
          </a:xfrm>
          <a:prstGeom prst="rect">
            <a:avLst/>
          </a:prstGeom>
        </p:spPr>
      </p:pic>
      <p:pic>
        <p:nvPicPr>
          <p:cNvPr id="17" name="Imagen 16">
            <a:extLst>
              <a:ext uri="{FF2B5EF4-FFF2-40B4-BE49-F238E27FC236}">
                <a16:creationId xmlns:a16="http://schemas.microsoft.com/office/drawing/2014/main" xmlns="" id="{F9AE3B5B-94DA-4514-83DD-4DFD230CFE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1798300" y="585809"/>
            <a:ext cx="169861" cy="131742"/>
          </a:xfrm>
          <a:prstGeom prst="rect">
            <a:avLst/>
          </a:prstGeom>
        </p:spPr>
      </p:pic>
      <p:pic>
        <p:nvPicPr>
          <p:cNvPr id="18" name="Imagen 17">
            <a:extLst>
              <a:ext uri="{FF2B5EF4-FFF2-40B4-BE49-F238E27FC236}">
                <a16:creationId xmlns:a16="http://schemas.microsoft.com/office/drawing/2014/main" xmlns="" id="{1A772FB6-A717-4A2A-984D-2E0814E4CAA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2887" t="41386" r="44499" b="51804"/>
          <a:stretch/>
        </p:blipFill>
        <p:spPr>
          <a:xfrm>
            <a:off x="6591301" y="3186092"/>
            <a:ext cx="317500" cy="467019"/>
          </a:xfrm>
          <a:prstGeom prst="rect">
            <a:avLst/>
          </a:prstGeom>
        </p:spPr>
      </p:pic>
      <p:pic>
        <p:nvPicPr>
          <p:cNvPr id="19" name="Imagen 18">
            <a:extLst>
              <a:ext uri="{FF2B5EF4-FFF2-40B4-BE49-F238E27FC236}">
                <a16:creationId xmlns:a16="http://schemas.microsoft.com/office/drawing/2014/main" xmlns="" id="{A1793CDC-3F6D-4D62-8766-F792AD6E31C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5600700" y="3873500"/>
            <a:ext cx="990601" cy="964181"/>
          </a:xfrm>
          <a:prstGeom prst="rect">
            <a:avLst/>
          </a:prstGeom>
        </p:spPr>
      </p:pic>
      <p:pic>
        <p:nvPicPr>
          <p:cNvPr id="20" name="Imagen 19">
            <a:extLst>
              <a:ext uri="{FF2B5EF4-FFF2-40B4-BE49-F238E27FC236}">
                <a16:creationId xmlns:a16="http://schemas.microsoft.com/office/drawing/2014/main" xmlns="" id="{400A90B1-5247-4B36-9D3E-02703136D09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477" t="49188" r="48367" b="36752"/>
          <a:stretch/>
        </p:blipFill>
        <p:spPr>
          <a:xfrm>
            <a:off x="7113830" y="38867"/>
            <a:ext cx="788988" cy="767945"/>
          </a:xfrm>
          <a:prstGeom prst="rect">
            <a:avLst/>
          </a:prstGeom>
        </p:spPr>
      </p:pic>
      <p:pic>
        <p:nvPicPr>
          <p:cNvPr id="21" name="Imagen 20">
            <a:extLst>
              <a:ext uri="{FF2B5EF4-FFF2-40B4-BE49-F238E27FC236}">
                <a16:creationId xmlns:a16="http://schemas.microsoft.com/office/drawing/2014/main" xmlns="" id="{EEDF6F27-A019-4D4A-8C0C-E3A2788EFF6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8444" t="19766" r="35060" b="68873"/>
          <a:stretch/>
        </p:blipFill>
        <p:spPr>
          <a:xfrm>
            <a:off x="803391" y="3323247"/>
            <a:ext cx="709496" cy="700628"/>
          </a:xfrm>
          <a:prstGeom prst="rect">
            <a:avLst/>
          </a:prstGeom>
        </p:spPr>
      </p:pic>
      <p:pic>
        <p:nvPicPr>
          <p:cNvPr id="22" name="Imagen 21">
            <a:extLst>
              <a:ext uri="{FF2B5EF4-FFF2-40B4-BE49-F238E27FC236}">
                <a16:creationId xmlns:a16="http://schemas.microsoft.com/office/drawing/2014/main" xmlns="" id="{7C0AC9D3-DA85-43BE-A2BC-F9988DDCD36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5759" t="3468" r="2843" b="94611"/>
          <a:stretch/>
        </p:blipFill>
        <p:spPr>
          <a:xfrm>
            <a:off x="1846261" y="388195"/>
            <a:ext cx="169861" cy="131742"/>
          </a:xfrm>
          <a:prstGeom prst="rect">
            <a:avLst/>
          </a:prstGeom>
        </p:spPr>
      </p:pic>
      <p:pic>
        <p:nvPicPr>
          <p:cNvPr id="23" name="Imagen 22">
            <a:extLst>
              <a:ext uri="{FF2B5EF4-FFF2-40B4-BE49-F238E27FC236}">
                <a16:creationId xmlns:a16="http://schemas.microsoft.com/office/drawing/2014/main" xmlns="" id="{62063812-56B6-4AAA-A5DA-76397D247E0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0563" t="16224" r="55882" b="78012"/>
          <a:stretch/>
        </p:blipFill>
        <p:spPr>
          <a:xfrm>
            <a:off x="3620294" y="3542237"/>
            <a:ext cx="431800" cy="395308"/>
          </a:xfrm>
          <a:prstGeom prst="rect">
            <a:avLst/>
          </a:prstGeom>
        </p:spPr>
      </p:pic>
    </p:spTree>
    <p:extLst>
      <p:ext uri="{BB962C8B-B14F-4D97-AF65-F5344CB8AC3E}">
        <p14:creationId xmlns:p14="http://schemas.microsoft.com/office/powerpoint/2010/main" val="7919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7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200" fill="hold"/>
                                        <p:tgtEl>
                                          <p:spTgt spid="11"/>
                                        </p:tgtEl>
                                        <p:attrNameLst>
                                          <p:attrName>ppt_x</p:attrName>
                                        </p:attrNameLst>
                                      </p:cBhvr>
                                      <p:tavLst>
                                        <p:tav tm="0">
                                          <p:val>
                                            <p:strVal val="#ppt_x"/>
                                          </p:val>
                                        </p:tav>
                                        <p:tav tm="100000">
                                          <p:val>
                                            <p:strVal val="#ppt_x"/>
                                          </p:val>
                                        </p:tav>
                                      </p:tavLst>
                                    </p:anim>
                                    <p:anim calcmode="lin" valueType="num">
                                      <p:cBhvr additive="base">
                                        <p:cTn id="17" dur="1200" fill="hold"/>
                                        <p:tgtEl>
                                          <p:spTgt spid="11"/>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7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700"/>
                                        <p:tgtEl>
                                          <p:spTgt spid="12"/>
                                        </p:tgtEl>
                                      </p:cBhvr>
                                    </p:animEffect>
                                  </p:childTnLst>
                                </p:cTn>
                              </p:par>
                            </p:childTnLst>
                          </p:cTn>
                        </p:par>
                        <p:par>
                          <p:cTn id="21" fill="hold">
                            <p:stCondLst>
                              <p:cond delay="24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25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25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25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25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25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25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25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C6EA9A-4DBC-4D98-9DEB-54F648CC42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E1BD27E-6765-4D93-B31A-DBE3EFF7173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3A7391A0-59A9-4195-8797-78BC55723A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C8EFEAE3-6810-4176-B92D-E93DB7646CCC}"/>
              </a:ext>
            </a:extLst>
          </p:cNvPr>
          <p:cNvSpPr>
            <a:spLocks noGrp="1"/>
          </p:cNvSpPr>
          <p:nvPr>
            <p:ph type="dt" sz="half" idx="10"/>
          </p:nvPr>
        </p:nvSpPr>
        <p:spPr/>
        <p:txBody>
          <a:bodyPr/>
          <a:lstStyle/>
          <a:p>
            <a:fld id="{C1993704-2C40-4B4A-B2C1-253C07838C5D}" type="datetimeFigureOut">
              <a:rPr lang="es-ES" smtClean="0"/>
              <a:t>11/03/2020</a:t>
            </a:fld>
            <a:endParaRPr lang="es-ES" dirty="0"/>
          </a:p>
        </p:txBody>
      </p:sp>
      <p:sp>
        <p:nvSpPr>
          <p:cNvPr id="6" name="Marcador de pie de página 5">
            <a:extLst>
              <a:ext uri="{FF2B5EF4-FFF2-40B4-BE49-F238E27FC236}">
                <a16:creationId xmlns:a16="http://schemas.microsoft.com/office/drawing/2014/main" xmlns="" id="{E228190B-FF66-4773-861C-B54DFB40A3C0}"/>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A18B1015-0932-4623-BB04-B8F903F4D787}"/>
              </a:ext>
            </a:extLst>
          </p:cNvPr>
          <p:cNvSpPr>
            <a:spLocks noGrp="1"/>
          </p:cNvSpPr>
          <p:nvPr>
            <p:ph type="sldNum" sz="quarter" idx="12"/>
          </p:nvPr>
        </p:nvSpPr>
        <p:spPr/>
        <p:txBody>
          <a:bodyPr/>
          <a:lstStyle/>
          <a:p>
            <a:fld id="{E0D432AB-02D2-4FFF-BDFA-03B094705754}" type="slidenum">
              <a:rPr lang="es-ES" smtClean="0"/>
              <a:t>‹Nº›</a:t>
            </a:fld>
            <a:endParaRPr lang="es-ES" dirty="0"/>
          </a:p>
        </p:txBody>
      </p:sp>
    </p:spTree>
    <p:extLst>
      <p:ext uri="{BB962C8B-B14F-4D97-AF65-F5344CB8AC3E}">
        <p14:creationId xmlns:p14="http://schemas.microsoft.com/office/powerpoint/2010/main" val="126848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444E61-5352-4124-A33D-C47B17725F7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512DEC6-E4C4-4E0E-9252-7BC029544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88C0D42E-3839-4C54-BDC1-376F30FE10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9FFFA9DC-3773-42E7-BE32-B86912436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3D9F569B-6D1B-41DE-8B37-6CEDA600386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37F9E9AE-3557-41DA-9A9D-45835F7CE7DA}"/>
              </a:ext>
            </a:extLst>
          </p:cNvPr>
          <p:cNvSpPr>
            <a:spLocks noGrp="1"/>
          </p:cNvSpPr>
          <p:nvPr>
            <p:ph type="dt" sz="half" idx="10"/>
          </p:nvPr>
        </p:nvSpPr>
        <p:spPr/>
        <p:txBody>
          <a:bodyPr/>
          <a:lstStyle/>
          <a:p>
            <a:fld id="{C1993704-2C40-4B4A-B2C1-253C07838C5D}" type="datetimeFigureOut">
              <a:rPr lang="es-ES" smtClean="0"/>
              <a:t>11/03/2020</a:t>
            </a:fld>
            <a:endParaRPr lang="es-ES" dirty="0"/>
          </a:p>
        </p:txBody>
      </p:sp>
      <p:sp>
        <p:nvSpPr>
          <p:cNvPr id="8" name="Marcador de pie de página 7">
            <a:extLst>
              <a:ext uri="{FF2B5EF4-FFF2-40B4-BE49-F238E27FC236}">
                <a16:creationId xmlns:a16="http://schemas.microsoft.com/office/drawing/2014/main" xmlns="" id="{25024055-E9F0-485E-AED8-C19480FFE40C}"/>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xmlns="" id="{95D1856F-FDBB-4774-B615-2ED544806429}"/>
              </a:ext>
            </a:extLst>
          </p:cNvPr>
          <p:cNvSpPr>
            <a:spLocks noGrp="1"/>
          </p:cNvSpPr>
          <p:nvPr>
            <p:ph type="sldNum" sz="quarter" idx="12"/>
          </p:nvPr>
        </p:nvSpPr>
        <p:spPr/>
        <p:txBody>
          <a:bodyPr/>
          <a:lstStyle/>
          <a:p>
            <a:fld id="{E0D432AB-02D2-4FFF-BDFA-03B094705754}" type="slidenum">
              <a:rPr lang="es-ES" smtClean="0"/>
              <a:t>‹Nº›</a:t>
            </a:fld>
            <a:endParaRPr lang="es-ES" dirty="0"/>
          </a:p>
        </p:txBody>
      </p:sp>
    </p:spTree>
    <p:extLst>
      <p:ext uri="{BB962C8B-B14F-4D97-AF65-F5344CB8AC3E}">
        <p14:creationId xmlns:p14="http://schemas.microsoft.com/office/powerpoint/2010/main" val="68392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470FAFA-999A-4D1A-BE88-D401D8411F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940" cy="6885425"/>
          </a:xfrm>
          <a:prstGeom prst="rect">
            <a:avLst/>
          </a:prstGeom>
        </p:spPr>
      </p:pic>
      <p:pic>
        <p:nvPicPr>
          <p:cNvPr id="7" name="Imagen 6">
            <a:extLst>
              <a:ext uri="{FF2B5EF4-FFF2-40B4-BE49-F238E27FC236}">
                <a16:creationId xmlns:a16="http://schemas.microsoft.com/office/drawing/2014/main" xmlns="" id="{78A52CED-ACC1-49DE-9699-2316690013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1662" y="1934586"/>
            <a:ext cx="1872477" cy="990600"/>
          </a:xfrm>
          <a:prstGeom prst="rect">
            <a:avLst/>
          </a:prstGeom>
        </p:spPr>
      </p:pic>
      <p:sp>
        <p:nvSpPr>
          <p:cNvPr id="8" name="CuadroTexto 7">
            <a:extLst>
              <a:ext uri="{FF2B5EF4-FFF2-40B4-BE49-F238E27FC236}">
                <a16:creationId xmlns:a16="http://schemas.microsoft.com/office/drawing/2014/main" xmlns="" id="{347FEE27-90C6-4BB8-9DA5-3D305ED0A548}"/>
              </a:ext>
            </a:extLst>
          </p:cNvPr>
          <p:cNvSpPr txBox="1"/>
          <p:nvPr userDrawn="1"/>
        </p:nvSpPr>
        <p:spPr>
          <a:xfrm>
            <a:off x="1933402" y="1215877"/>
            <a:ext cx="8048998" cy="650819"/>
          </a:xfrm>
          <a:prstGeom prst="rect">
            <a:avLst/>
          </a:prstGeom>
          <a:noFill/>
        </p:spPr>
        <p:txBody>
          <a:bodyPr wrap="none" rtlCol="0">
            <a:spAutoFit/>
          </a:bodyPr>
          <a:lstStyle/>
          <a:p>
            <a:pPr algn="ctr">
              <a:lnSpc>
                <a:spcPts val="4000"/>
              </a:lnSpc>
            </a:pPr>
            <a:r>
              <a:rPr lang="es-ES" sz="6600" b="1" dirty="0">
                <a:solidFill>
                  <a:srgbClr val="F5A904"/>
                </a:solidFill>
                <a:latin typeface="Tahoma" panose="020B0604030504040204" pitchFamily="34" charset="0"/>
                <a:ea typeface="Tahoma" panose="020B0604030504040204" pitchFamily="34" charset="0"/>
                <a:cs typeface="Tahoma" panose="020B0604030504040204" pitchFamily="34" charset="0"/>
              </a:rPr>
              <a:t>MUCHAS GRACIAS</a:t>
            </a:r>
          </a:p>
        </p:txBody>
      </p:sp>
      <p:pic>
        <p:nvPicPr>
          <p:cNvPr id="9" name="Imagen 8">
            <a:extLst>
              <a:ext uri="{FF2B5EF4-FFF2-40B4-BE49-F238E27FC236}">
                <a16:creationId xmlns:a16="http://schemas.microsoft.com/office/drawing/2014/main" xmlns="" id="{F4B71EE7-2C7A-4F32-AD62-F700C0D7A26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765" t="20000" r="88065" b="68148"/>
          <a:stretch/>
        </p:blipFill>
        <p:spPr>
          <a:xfrm>
            <a:off x="473869" y="1473200"/>
            <a:ext cx="749301" cy="812800"/>
          </a:xfrm>
          <a:prstGeom prst="rect">
            <a:avLst/>
          </a:prstGeom>
        </p:spPr>
      </p:pic>
      <p:pic>
        <p:nvPicPr>
          <p:cNvPr id="10" name="Imagen 9">
            <a:extLst>
              <a:ext uri="{FF2B5EF4-FFF2-40B4-BE49-F238E27FC236}">
                <a16:creationId xmlns:a16="http://schemas.microsoft.com/office/drawing/2014/main" xmlns="" id="{066564D2-3F17-4175-9505-4BB876ACFA6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575" t="8731" r="81255" b="81053"/>
          <a:stretch/>
        </p:blipFill>
        <p:spPr>
          <a:xfrm>
            <a:off x="2497690" y="753280"/>
            <a:ext cx="749301" cy="700628"/>
          </a:xfrm>
          <a:prstGeom prst="rect">
            <a:avLst/>
          </a:prstGeom>
        </p:spPr>
      </p:pic>
      <p:pic>
        <p:nvPicPr>
          <p:cNvPr id="11" name="Imagen 10">
            <a:extLst>
              <a:ext uri="{FF2B5EF4-FFF2-40B4-BE49-F238E27FC236}">
                <a16:creationId xmlns:a16="http://schemas.microsoft.com/office/drawing/2014/main" xmlns="" id="{9A6265B6-2ECD-4057-89BE-9E9AF482964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0563" t="16224" r="55882" b="78012"/>
          <a:stretch/>
        </p:blipFill>
        <p:spPr>
          <a:xfrm>
            <a:off x="4165146" y="1637495"/>
            <a:ext cx="431800" cy="395308"/>
          </a:xfrm>
          <a:prstGeom prst="rect">
            <a:avLst/>
          </a:prstGeom>
        </p:spPr>
      </p:pic>
      <p:pic>
        <p:nvPicPr>
          <p:cNvPr id="12" name="Imagen 11">
            <a:extLst>
              <a:ext uri="{FF2B5EF4-FFF2-40B4-BE49-F238E27FC236}">
                <a16:creationId xmlns:a16="http://schemas.microsoft.com/office/drawing/2014/main" xmlns="" id="{15DD035F-CDD4-4D5D-B370-79E7469AFC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8444" t="19766" r="35060" b="68873"/>
          <a:stretch/>
        </p:blipFill>
        <p:spPr>
          <a:xfrm>
            <a:off x="7892499" y="1908183"/>
            <a:ext cx="788988" cy="779126"/>
          </a:xfrm>
          <a:prstGeom prst="rect">
            <a:avLst/>
          </a:prstGeom>
        </p:spPr>
      </p:pic>
      <p:pic>
        <p:nvPicPr>
          <p:cNvPr id="13" name="Imagen 12">
            <a:extLst>
              <a:ext uri="{FF2B5EF4-FFF2-40B4-BE49-F238E27FC236}">
                <a16:creationId xmlns:a16="http://schemas.microsoft.com/office/drawing/2014/main" xmlns="" id="{D83D31A9-EEEB-4E6F-BEEF-EDCE2627187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5759" t="3468" r="2843" b="94611"/>
          <a:stretch/>
        </p:blipFill>
        <p:spPr>
          <a:xfrm>
            <a:off x="10938670" y="242909"/>
            <a:ext cx="169861" cy="131742"/>
          </a:xfrm>
          <a:prstGeom prst="rect">
            <a:avLst/>
          </a:prstGeom>
        </p:spPr>
      </p:pic>
      <p:pic>
        <p:nvPicPr>
          <p:cNvPr id="14" name="Imagen 13">
            <a:extLst>
              <a:ext uri="{FF2B5EF4-FFF2-40B4-BE49-F238E27FC236}">
                <a16:creationId xmlns:a16="http://schemas.microsoft.com/office/drawing/2014/main" xmlns="" id="{24A0E36F-0EB3-4853-8329-14B3973F6C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887" t="41386" r="44499" b="51804"/>
          <a:stretch/>
        </p:blipFill>
        <p:spPr>
          <a:xfrm>
            <a:off x="6341271" y="3287692"/>
            <a:ext cx="317500" cy="467019"/>
          </a:xfrm>
          <a:prstGeom prst="rect">
            <a:avLst/>
          </a:prstGeom>
        </p:spPr>
      </p:pic>
      <p:pic>
        <p:nvPicPr>
          <p:cNvPr id="15" name="Imagen 14">
            <a:extLst>
              <a:ext uri="{FF2B5EF4-FFF2-40B4-BE49-F238E27FC236}">
                <a16:creationId xmlns:a16="http://schemas.microsoft.com/office/drawing/2014/main" xmlns="" id="{21945246-032B-47AE-94E5-70068972E27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3477" t="49188" r="48367" b="36752"/>
          <a:stretch/>
        </p:blipFill>
        <p:spPr>
          <a:xfrm>
            <a:off x="3661569" y="3272620"/>
            <a:ext cx="990601" cy="964181"/>
          </a:xfrm>
          <a:prstGeom prst="rect">
            <a:avLst/>
          </a:prstGeom>
        </p:spPr>
      </p:pic>
    </p:spTree>
    <p:extLst>
      <p:ext uri="{BB962C8B-B14F-4D97-AF65-F5344CB8AC3E}">
        <p14:creationId xmlns:p14="http://schemas.microsoft.com/office/powerpoint/2010/main" val="39398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100"/>
                                        <p:tgtEl>
                                          <p:spTgt spid="8"/>
                                        </p:tgtEl>
                                      </p:cBhvr>
                                    </p:animEffect>
                                  </p:childTnLst>
                                </p:cTn>
                              </p:par>
                              <p:par>
                                <p:cTn id="8" presetID="10" presetClass="entr" presetSubtype="0" fill="hold" nodeType="withEffect">
                                  <p:stCondLst>
                                    <p:cond delay="6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100"/>
                                        <p:tgtEl>
                                          <p:spTgt spid="7"/>
                                        </p:tgtEl>
                                      </p:cBhvr>
                                    </p:animEffect>
                                  </p:childTnLst>
                                </p:cTn>
                              </p:par>
                            </p:childTnLst>
                          </p:cTn>
                        </p:par>
                        <p:par>
                          <p:cTn id="11" fill="hold">
                            <p:stCondLst>
                              <p:cond delay="17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22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27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32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37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42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47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917BF2BB-95B0-467D-9D0A-1353F5385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29385" cy="6858000"/>
          </a:xfrm>
          <a:prstGeom prst="rect">
            <a:avLst/>
          </a:prstGeom>
        </p:spPr>
      </p:pic>
      <p:sp>
        <p:nvSpPr>
          <p:cNvPr id="6" name="Rectángulo 5">
            <a:extLst>
              <a:ext uri="{FF2B5EF4-FFF2-40B4-BE49-F238E27FC236}">
                <a16:creationId xmlns:a16="http://schemas.microsoft.com/office/drawing/2014/main" xmlns="" id="{053334CB-666C-4EAF-9F8F-A13344BC5E2E}"/>
              </a:ext>
            </a:extLst>
          </p:cNvPr>
          <p:cNvSpPr/>
          <p:nvPr userDrawn="1"/>
        </p:nvSpPr>
        <p:spPr>
          <a:xfrm>
            <a:off x="812800" y="-1"/>
            <a:ext cx="469900" cy="1727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7" name="Conector recto 6">
            <a:extLst>
              <a:ext uri="{FF2B5EF4-FFF2-40B4-BE49-F238E27FC236}">
                <a16:creationId xmlns:a16="http://schemas.microsoft.com/office/drawing/2014/main" xmlns="" id="{8F368FBD-DB7F-4B86-A412-BBCDAD220D20}"/>
              </a:ext>
            </a:extLst>
          </p:cNvPr>
          <p:cNvCxnSpPr/>
          <p:nvPr userDrawn="1"/>
        </p:nvCxnSpPr>
        <p:spPr>
          <a:xfrm>
            <a:off x="1384300" y="5727700"/>
            <a:ext cx="10172700" cy="0"/>
          </a:xfrm>
          <a:prstGeom prst="line">
            <a:avLst/>
          </a:prstGeom>
          <a:ln w="6350">
            <a:solidFill>
              <a:srgbClr val="F5A904"/>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xmlns="" id="{6CA9B49D-6EEB-4955-9355-A4DF26D0FB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5463" y="5857775"/>
            <a:ext cx="1531537" cy="810232"/>
          </a:xfrm>
          <a:prstGeom prst="rect">
            <a:avLst/>
          </a:prstGeom>
        </p:spPr>
      </p:pic>
      <p:pic>
        <p:nvPicPr>
          <p:cNvPr id="9" name="Imagen 8">
            <a:extLst>
              <a:ext uri="{FF2B5EF4-FFF2-40B4-BE49-F238E27FC236}">
                <a16:creationId xmlns:a16="http://schemas.microsoft.com/office/drawing/2014/main" xmlns="" id="{4DE782DC-2056-4496-B98E-03704552F3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43880" y="-1"/>
            <a:ext cx="45719" cy="6858000"/>
          </a:xfrm>
          <a:prstGeom prst="rect">
            <a:avLst/>
          </a:prstGeom>
        </p:spPr>
      </p:pic>
    </p:spTree>
    <p:extLst>
      <p:ext uri="{BB962C8B-B14F-4D97-AF65-F5344CB8AC3E}">
        <p14:creationId xmlns:p14="http://schemas.microsoft.com/office/powerpoint/2010/main" val="173078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00" fill="hold"/>
                                        <p:tgtEl>
                                          <p:spTgt spid="6"/>
                                        </p:tgtEl>
                                        <p:attrNameLst>
                                          <p:attrName>ppt_x</p:attrName>
                                        </p:attrNameLst>
                                      </p:cBhvr>
                                      <p:tavLst>
                                        <p:tav tm="0">
                                          <p:val>
                                            <p:strVal val="#ppt_x"/>
                                          </p:val>
                                        </p:tav>
                                        <p:tav tm="100000">
                                          <p:val>
                                            <p:strVal val="#ppt_x"/>
                                          </p:val>
                                        </p:tav>
                                      </p:tavLst>
                                    </p:anim>
                                    <p:anim calcmode="lin" valueType="num">
                                      <p:cBhvr additive="base">
                                        <p:cTn id="12" dur="7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182B7A-2C3D-400C-A0B5-C83E0412D0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C07DA36-0498-48BE-A49B-CC0213995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C196086B-A7D5-47E2-AF0C-2C1CF1A83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71CC8C5-CAA9-42BB-ABB5-BCD63D1DC877}"/>
              </a:ext>
            </a:extLst>
          </p:cNvPr>
          <p:cNvSpPr>
            <a:spLocks noGrp="1"/>
          </p:cNvSpPr>
          <p:nvPr>
            <p:ph type="dt" sz="half" idx="10"/>
          </p:nvPr>
        </p:nvSpPr>
        <p:spPr/>
        <p:txBody>
          <a:bodyPr/>
          <a:lstStyle/>
          <a:p>
            <a:fld id="{C1993704-2C40-4B4A-B2C1-253C07838C5D}" type="datetimeFigureOut">
              <a:rPr lang="es-ES" smtClean="0"/>
              <a:t>11/03/2020</a:t>
            </a:fld>
            <a:endParaRPr lang="es-ES" dirty="0"/>
          </a:p>
        </p:txBody>
      </p:sp>
      <p:sp>
        <p:nvSpPr>
          <p:cNvPr id="6" name="Marcador de pie de página 5">
            <a:extLst>
              <a:ext uri="{FF2B5EF4-FFF2-40B4-BE49-F238E27FC236}">
                <a16:creationId xmlns:a16="http://schemas.microsoft.com/office/drawing/2014/main" xmlns="" id="{AC75EB05-90D3-4B13-AB2C-50D18165D382}"/>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B8A6158D-E0D7-418B-AE9A-084C9D0D7FCC}"/>
              </a:ext>
            </a:extLst>
          </p:cNvPr>
          <p:cNvSpPr>
            <a:spLocks noGrp="1"/>
          </p:cNvSpPr>
          <p:nvPr>
            <p:ph type="sldNum" sz="quarter" idx="12"/>
          </p:nvPr>
        </p:nvSpPr>
        <p:spPr/>
        <p:txBody>
          <a:bodyPr/>
          <a:lstStyle/>
          <a:p>
            <a:fld id="{E0D432AB-02D2-4FFF-BDFA-03B094705754}" type="slidenum">
              <a:rPr lang="es-ES" smtClean="0"/>
              <a:t>‹Nº›</a:t>
            </a:fld>
            <a:endParaRPr lang="es-ES" dirty="0"/>
          </a:p>
        </p:txBody>
      </p:sp>
    </p:spTree>
    <p:extLst>
      <p:ext uri="{BB962C8B-B14F-4D97-AF65-F5344CB8AC3E}">
        <p14:creationId xmlns:p14="http://schemas.microsoft.com/office/powerpoint/2010/main" val="402801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C072B9-315D-467A-8813-D9A9F2DBBD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659963C1-AA87-4D37-983B-479F1EC5C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xmlns="" id="{C11841D5-6CF7-4E5B-A951-AF4F9D558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F0A9285-664C-40D3-B9DA-569BA65AE539}"/>
              </a:ext>
            </a:extLst>
          </p:cNvPr>
          <p:cNvSpPr>
            <a:spLocks noGrp="1"/>
          </p:cNvSpPr>
          <p:nvPr>
            <p:ph type="dt" sz="half" idx="10"/>
          </p:nvPr>
        </p:nvSpPr>
        <p:spPr/>
        <p:txBody>
          <a:bodyPr/>
          <a:lstStyle/>
          <a:p>
            <a:fld id="{C1993704-2C40-4B4A-B2C1-253C07838C5D}" type="datetimeFigureOut">
              <a:rPr lang="es-ES" smtClean="0"/>
              <a:t>11/03/2020</a:t>
            </a:fld>
            <a:endParaRPr lang="es-ES" dirty="0"/>
          </a:p>
        </p:txBody>
      </p:sp>
      <p:sp>
        <p:nvSpPr>
          <p:cNvPr id="6" name="Marcador de pie de página 5">
            <a:extLst>
              <a:ext uri="{FF2B5EF4-FFF2-40B4-BE49-F238E27FC236}">
                <a16:creationId xmlns:a16="http://schemas.microsoft.com/office/drawing/2014/main" xmlns="" id="{2D705CEF-4B8E-4467-A8DC-721E7621966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67FD7A26-C9E0-495E-A78D-F8F8D049787E}"/>
              </a:ext>
            </a:extLst>
          </p:cNvPr>
          <p:cNvSpPr>
            <a:spLocks noGrp="1"/>
          </p:cNvSpPr>
          <p:nvPr>
            <p:ph type="sldNum" sz="quarter" idx="12"/>
          </p:nvPr>
        </p:nvSpPr>
        <p:spPr/>
        <p:txBody>
          <a:bodyPr/>
          <a:lstStyle/>
          <a:p>
            <a:fld id="{E0D432AB-02D2-4FFF-BDFA-03B094705754}" type="slidenum">
              <a:rPr lang="es-ES" smtClean="0"/>
              <a:t>‹Nº›</a:t>
            </a:fld>
            <a:endParaRPr lang="es-ES" dirty="0"/>
          </a:p>
        </p:txBody>
      </p:sp>
    </p:spTree>
    <p:extLst>
      <p:ext uri="{BB962C8B-B14F-4D97-AF65-F5344CB8AC3E}">
        <p14:creationId xmlns:p14="http://schemas.microsoft.com/office/powerpoint/2010/main" val="228362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0CE23E1-57DF-4832-A6DF-4119D4755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AC23B07-E882-41E7-B8B6-A2A68E2E6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xmlns="" id="{F5FD65B0-015F-4B7B-84C2-AED15B3B8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93704-2C40-4B4A-B2C1-253C07838C5D}" type="datetimeFigureOut">
              <a:rPr lang="es-ES" smtClean="0"/>
              <a:t>11/03/2020</a:t>
            </a:fld>
            <a:endParaRPr lang="es-ES" dirty="0"/>
          </a:p>
        </p:txBody>
      </p:sp>
      <p:sp>
        <p:nvSpPr>
          <p:cNvPr id="5" name="Marcador de pie de página 4">
            <a:extLst>
              <a:ext uri="{FF2B5EF4-FFF2-40B4-BE49-F238E27FC236}">
                <a16:creationId xmlns:a16="http://schemas.microsoft.com/office/drawing/2014/main" xmlns="" id="{941DBFA6-40FB-4DEC-927A-3AB90935F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xmlns="" id="{C2D2AA41-065B-42CA-846B-F8E62DE1C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432AB-02D2-4FFF-BDFA-03B094705754}" type="slidenum">
              <a:rPr lang="es-ES" smtClean="0"/>
              <a:t>‹Nº›</a:t>
            </a:fld>
            <a:endParaRPr lang="es-ES" dirty="0"/>
          </a:p>
        </p:txBody>
      </p:sp>
    </p:spTree>
    <p:extLst>
      <p:ext uri="{BB962C8B-B14F-4D97-AF65-F5344CB8AC3E}">
        <p14:creationId xmlns:p14="http://schemas.microsoft.com/office/powerpoint/2010/main" val="791431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8000" y="2831401"/>
            <a:ext cx="6096000" cy="1104790"/>
          </a:xfrm>
          <a:prstGeom prst="rect">
            <a:avLst/>
          </a:prstGeom>
        </p:spPr>
        <p:txBody>
          <a:bodyPr>
            <a:spAutoFit/>
          </a:bodyPr>
          <a:lstStyle/>
          <a:p>
            <a:pPr>
              <a:lnSpc>
                <a:spcPts val="4300"/>
              </a:lnSpc>
            </a:pPr>
            <a:r>
              <a:rPr lang="es-ES" sz="2000" b="1" spc="-130" dirty="0">
                <a:solidFill>
                  <a:srgbClr val="F5A904"/>
                </a:solidFill>
                <a:latin typeface="Tahoma" panose="020B0604030504040204" pitchFamily="34" charset="0"/>
                <a:ea typeface="Tahoma" panose="020B0604030504040204" pitchFamily="34" charset="0"/>
                <a:cs typeface="Tahoma" panose="020B0604030504040204" pitchFamily="34" charset="0"/>
              </a:rPr>
              <a:t>Nuevos retos del seguro agropecuario: </a:t>
            </a:r>
            <a:r>
              <a:rPr lang="es-ES" sz="2000" b="1" spc="-130" dirty="0">
                <a:solidFill>
                  <a:srgbClr val="7FB451"/>
                </a:solidFill>
                <a:latin typeface="Tahoma" panose="020B0604030504040204" pitchFamily="34" charset="0"/>
                <a:ea typeface="Tahoma" panose="020B0604030504040204" pitchFamily="34" charset="0"/>
                <a:cs typeface="Tahoma" panose="020B0604030504040204" pitchFamily="34" charset="0"/>
              </a:rPr>
              <a:t>masividad y tecnologías disruptivas</a:t>
            </a:r>
          </a:p>
        </p:txBody>
      </p:sp>
    </p:spTree>
    <p:extLst>
      <p:ext uri="{BB962C8B-B14F-4D97-AF65-F5344CB8AC3E}">
        <p14:creationId xmlns:p14="http://schemas.microsoft.com/office/powerpoint/2010/main" val="211513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4" y="274320"/>
            <a:ext cx="10370634"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ES_tradnl" altLang="en-US" sz="3200" dirty="0">
                <a:ea typeface="ＭＳ Ｐゴシック" panose="020B0600070205080204" pitchFamily="34" charset="-128"/>
              </a:rPr>
              <a:t>Lecciones aprendidas (1/2)</a:t>
            </a:r>
            <a:br>
              <a:rPr lang="es-ES_tradnl" altLang="en-US" sz="3200" dirty="0">
                <a:ea typeface="ＭＳ Ｐゴシック" panose="020B0600070205080204" pitchFamily="34" charset="-128"/>
              </a:rPr>
            </a:b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315845" y="1326996"/>
            <a:ext cx="10459844" cy="4510278"/>
          </a:xfrm>
        </p:spPr>
        <p:txBody>
          <a:bodyPr>
            <a:normAutofit/>
          </a:bodyPr>
          <a:lstStyle/>
          <a:p>
            <a:r>
              <a:rPr lang="es-ES" altLang="en-US" sz="1700" dirty="0">
                <a:ea typeface="ＭＳ Ｐゴシック" panose="020B0600070205080204" pitchFamily="34" charset="-128"/>
              </a:rPr>
              <a:t>El seguro agrícola no es una solución a los problemas de desarrollo de la agricultura familiar. Es, en el mejor de los casos, una herramienta para transferir riesgos inmanejables de los agricultores a las aseguradoras.</a:t>
            </a:r>
          </a:p>
          <a:p>
            <a:r>
              <a:rPr lang="es-ES" altLang="en-US" sz="1700" dirty="0">
                <a:ea typeface="ＭＳ Ｐゴシック" panose="020B0600070205080204" pitchFamily="34" charset="-128"/>
              </a:rPr>
              <a:t>El seguro agrícola funciona mejor cuando se combina (“</a:t>
            </a:r>
            <a:r>
              <a:rPr lang="es-ES" altLang="en-US" sz="1700" dirty="0" err="1">
                <a:ea typeface="ＭＳ Ｐゴシック" panose="020B0600070205080204" pitchFamily="34" charset="-128"/>
              </a:rPr>
              <a:t>bundled</a:t>
            </a:r>
            <a:r>
              <a:rPr lang="es-ES" altLang="en-US" sz="1700" dirty="0">
                <a:ea typeface="ＭＳ Ｐゴシック" panose="020B0600070205080204" pitchFamily="34" charset="-128"/>
              </a:rPr>
              <a:t>”) con otras intervenciones de "valor agregado" para los agricultores, p. crédito, suministro de insumos, comercialización de productos</a:t>
            </a:r>
          </a:p>
          <a:p>
            <a:r>
              <a:rPr lang="es-ES" altLang="en-US" sz="1700" dirty="0">
                <a:ea typeface="ＭＳ Ｐゴシック" panose="020B0600070205080204" pitchFamily="34" charset="-128"/>
              </a:rPr>
              <a:t>El seguro paramétrico representa un avance importante para la oferta de seguros para la agricultura familiar pero aun enfrenta varios desafíos, como ser el alto costo de diseño e implementación y el problema del riesgo de base. </a:t>
            </a:r>
          </a:p>
          <a:p>
            <a:r>
              <a:rPr lang="es-ES" altLang="en-US" sz="1700" dirty="0">
                <a:ea typeface="ＭＳ Ｐゴシック" panose="020B0600070205080204" pitchFamily="34" charset="-128"/>
              </a:rPr>
              <a:t>La integración de los seguros en programas combinados con crédito e insumos (“</a:t>
            </a:r>
            <a:r>
              <a:rPr lang="es-ES" altLang="en-US" sz="1700" dirty="0" err="1">
                <a:ea typeface="ＭＳ Ｐゴシック" panose="020B0600070205080204" pitchFamily="34" charset="-128"/>
              </a:rPr>
              <a:t>One</a:t>
            </a:r>
            <a:r>
              <a:rPr lang="es-ES" altLang="en-US" sz="1700" dirty="0">
                <a:ea typeface="ＭＳ Ｐゴシック" panose="020B0600070205080204" pitchFamily="34" charset="-128"/>
              </a:rPr>
              <a:t> Acre </a:t>
            </a:r>
            <a:r>
              <a:rPr lang="es-ES" altLang="en-US" sz="1700" dirty="0" err="1">
                <a:ea typeface="ＭＳ Ｐゴシック" panose="020B0600070205080204" pitchFamily="34" charset="-128"/>
              </a:rPr>
              <a:t>Fund</a:t>
            </a:r>
            <a:r>
              <a:rPr lang="es-ES" altLang="en-US" sz="1700" dirty="0">
                <a:ea typeface="ＭＳ Ｐゴシック" panose="020B0600070205080204" pitchFamily="34" charset="-128"/>
              </a:rPr>
              <a:t>”) o esquemas de ahorro, crédito y mitigación de riesgos (R4) ha resultado exitosa.</a:t>
            </a:r>
          </a:p>
          <a:p>
            <a:r>
              <a:rPr lang="es-ES" altLang="en-US" sz="1700" dirty="0">
                <a:ea typeface="ＭＳ Ｐゴシック" panose="020B0600070205080204" pitchFamily="34" charset="-128"/>
              </a:rPr>
              <a:t>El apoyo financiero de donantes y gobiernos para el diseño de productos, los subsidios a las primas y operaciones de seguros ha sido crítico para el desarrollo de los esquemas de seguro para agricultores familiares.</a:t>
            </a:r>
          </a:p>
          <a:p>
            <a:r>
              <a:rPr lang="es-ES" altLang="en-US" sz="1700" dirty="0">
                <a:ea typeface="ＭＳ Ｐゴシック" panose="020B0600070205080204" pitchFamily="34" charset="-128"/>
              </a:rPr>
              <a:t>La participación de los productores y las comunidades en el diseño y la implementación (caso R4) favorece la adopción del seguro por parte de los agricultores familiares. </a:t>
            </a:r>
          </a:p>
          <a:p>
            <a:r>
              <a:rPr lang="es-ES" altLang="en-US" sz="1700" dirty="0">
                <a:ea typeface="ＭＳ Ｐゴシック" panose="020B0600070205080204" pitchFamily="34" charset="-128"/>
              </a:rPr>
              <a:t>La educación, formación, y sensibilización sobre seguros y sus beneficios resulta clave para la adopción del seguro por parte de los agricultores familiares.</a:t>
            </a:r>
          </a:p>
          <a:p>
            <a:endParaRPr lang="es-ES" altLang="en-US" sz="1700" dirty="0">
              <a:ea typeface="ＭＳ Ｐゴシック" panose="020B0600070205080204" pitchFamily="34" charset="-128"/>
            </a:endParaRPr>
          </a:p>
          <a:p>
            <a:endParaRPr lang="es-ES_tradnl" altLang="en-US" sz="1700" dirty="0">
              <a:ea typeface="ＭＳ Ｐゴシック" panose="020B0600070205080204" pitchFamily="34" charset="-128"/>
            </a:endParaRPr>
          </a:p>
        </p:txBody>
      </p:sp>
    </p:spTree>
    <p:extLst>
      <p:ext uri="{BB962C8B-B14F-4D97-AF65-F5344CB8AC3E}">
        <p14:creationId xmlns:p14="http://schemas.microsoft.com/office/powerpoint/2010/main" val="312001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4" y="274320"/>
            <a:ext cx="10370634"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ES_tradnl" altLang="en-US" sz="3200" dirty="0">
                <a:ea typeface="ＭＳ Ｐゴシック" panose="020B0600070205080204" pitchFamily="34" charset="-128"/>
              </a:rPr>
              <a:t>Lecciones aprendidas (1/2)</a:t>
            </a:r>
            <a:br>
              <a:rPr lang="es-ES_tradnl" altLang="en-US" sz="3200" dirty="0">
                <a:ea typeface="ＭＳ Ｐゴシック" panose="020B0600070205080204" pitchFamily="34" charset="-128"/>
              </a:rPr>
            </a:b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315845" y="1326996"/>
            <a:ext cx="10459844" cy="4510278"/>
          </a:xfrm>
        </p:spPr>
        <p:txBody>
          <a:bodyPr>
            <a:normAutofit/>
          </a:bodyPr>
          <a:lstStyle/>
          <a:p>
            <a:r>
              <a:rPr lang="es-ES" altLang="en-US" sz="1700" dirty="0">
                <a:ea typeface="ＭＳ Ｐゴシック" panose="020B0600070205080204" pitchFamily="34" charset="-128"/>
              </a:rPr>
              <a:t>Intervención planificada ex ante con potencial para realizar pagos oportunos a un gran número de beneficiarios</a:t>
            </a:r>
          </a:p>
          <a:p>
            <a:r>
              <a:rPr lang="es-ES" altLang="en-US" sz="1700" dirty="0">
                <a:ea typeface="ＭＳ Ｐゴシック" panose="020B0600070205080204" pitchFamily="34" charset="-128"/>
              </a:rPr>
              <a:t>Los </a:t>
            </a:r>
            <a:r>
              <a:rPr lang="es-ES" altLang="en-US" sz="1700" dirty="0" err="1">
                <a:ea typeface="ＭＳ Ｐゴシック" panose="020B0600070205080204" pitchFamily="34" charset="-128"/>
              </a:rPr>
              <a:t>pooles</a:t>
            </a:r>
            <a:r>
              <a:rPr lang="es-ES" altLang="en-US" sz="1700" dirty="0">
                <a:ea typeface="ＭＳ Ｐゴシック" panose="020B0600070205080204" pitchFamily="34" charset="-128"/>
              </a:rPr>
              <a:t> de riesgo regionales (por ejemplo, ARC) reducen significativamente los costos de compra de protección contra reaseguros contra catástrofes</a:t>
            </a:r>
          </a:p>
          <a:p>
            <a:r>
              <a:rPr lang="es-ES" altLang="en-US" sz="1700" dirty="0">
                <a:ea typeface="ＭＳ Ｐゴシック" panose="020B0600070205080204" pitchFamily="34" charset="-128"/>
              </a:rPr>
              <a:t>El seguro del índice de catástrofes debe concebirse como parte integrante de la estrategia  nacional de manejo financiero de riesgos que incluya el mecanismos financieros eficientes diseñados para cada una de las capas en las que se estructuren los riesgos.  </a:t>
            </a:r>
          </a:p>
          <a:p>
            <a:r>
              <a:rPr lang="es-ES" altLang="en-US" sz="1700" dirty="0">
                <a:ea typeface="ＭＳ Ｐゴシック" panose="020B0600070205080204" pitchFamily="34" charset="-128"/>
              </a:rPr>
              <a:t>Los programas de seguro social para agricultores de subsistencia tales como KLIP en  Kenia, parecen ofrecer una alternativa rentable a los programas de compensación por desastre ex post y proporcionan una combinación de protección de medios de vida y desarrollo de mecanismos resiliencia ante desastres.</a:t>
            </a:r>
          </a:p>
          <a:p>
            <a:r>
              <a:rPr lang="es-ES" altLang="en-US" sz="1700" dirty="0">
                <a:ea typeface="ＭＳ Ｐゴシック" panose="020B0600070205080204" pitchFamily="34" charset="-128"/>
              </a:rPr>
              <a:t>La experiencia reciente demuestra que la implementación de programas de seguro indexados a nivel macro para asistir a la agricultura familiar ha demostrado ser una alternativa valida de subsistencia en África.</a:t>
            </a:r>
          </a:p>
          <a:p>
            <a:endParaRPr lang="es-ES" altLang="en-US" sz="1700" dirty="0">
              <a:ea typeface="ＭＳ Ｐゴシック" panose="020B0600070205080204" pitchFamily="34" charset="-128"/>
            </a:endParaRPr>
          </a:p>
          <a:p>
            <a:endParaRPr lang="es-ES_tradnl" altLang="en-US" sz="1700" dirty="0">
              <a:ea typeface="ＭＳ Ｐゴシック" panose="020B0600070205080204" pitchFamily="34" charset="-128"/>
            </a:endParaRPr>
          </a:p>
        </p:txBody>
      </p:sp>
    </p:spTree>
    <p:extLst>
      <p:ext uri="{BB962C8B-B14F-4D97-AF65-F5344CB8AC3E}">
        <p14:creationId xmlns:p14="http://schemas.microsoft.com/office/powerpoint/2010/main" val="45834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87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idx="4294967295"/>
          </p:nvPr>
        </p:nvSpPr>
        <p:spPr>
          <a:xfrm>
            <a:off x="1527717" y="226743"/>
            <a:ext cx="10114156" cy="762000"/>
          </a:xfrm>
        </p:spPr>
        <p:txBody>
          <a:bodyPr>
            <a:noAutofit/>
          </a:bodyPr>
          <a:lstStyle/>
          <a:p>
            <a:r>
              <a:rPr lang="es-AR" sz="2800" b="1"/>
              <a:t>"Una talla no sirve para todos". Debe diseñar soluciones de seguros para satisfacer las necesidades de los diferentes tipos de agricultores</a:t>
            </a:r>
          </a:p>
        </p:txBody>
      </p:sp>
      <p:sp>
        <p:nvSpPr>
          <p:cNvPr id="4" name="Segnaposto numero diapositiva 3"/>
          <p:cNvSpPr>
            <a:spLocks noGrp="1"/>
          </p:cNvSpPr>
          <p:nvPr>
            <p:ph type="sldNum" sz="quarter" idx="4294967295"/>
          </p:nvPr>
        </p:nvSpPr>
        <p:spPr/>
        <p:txBody>
          <a:bodyPr/>
          <a:lstStyle/>
          <a:p>
            <a:pPr>
              <a:defRPr/>
            </a:pPr>
            <a:fld id="{3AC8FD79-F951-4814-B421-8C3D65AE0603}" type="slidenum">
              <a:rPr lang="es-AR" smtClean="0"/>
              <a:pPr>
                <a:defRPr/>
              </a:pPr>
              <a:t>13</a:t>
            </a:fld>
            <a:endParaRPr lang="es-AR"/>
          </a:p>
        </p:txBody>
      </p:sp>
      <p:sp>
        <p:nvSpPr>
          <p:cNvPr id="16" name="Rectangle 1"/>
          <p:cNvSpPr/>
          <p:nvPr/>
        </p:nvSpPr>
        <p:spPr>
          <a:xfrm>
            <a:off x="5791200" y="1331912"/>
            <a:ext cx="1795462" cy="15636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AR" b="1">
                <a:solidFill>
                  <a:srgbClr val="0070C0"/>
                </a:solidFill>
              </a:rPr>
              <a:t>Productores Comerciales</a:t>
            </a:r>
            <a:r>
              <a:rPr lang="es-AR" b="1"/>
              <a:t> </a:t>
            </a:r>
          </a:p>
          <a:p>
            <a:pPr algn="ctr">
              <a:defRPr/>
            </a:pPr>
            <a:endParaRPr lang="es-AR" b="1"/>
          </a:p>
        </p:txBody>
      </p:sp>
      <p:sp>
        <p:nvSpPr>
          <p:cNvPr id="17" name="Rectangle 2"/>
          <p:cNvSpPr/>
          <p:nvPr/>
        </p:nvSpPr>
        <p:spPr>
          <a:xfrm>
            <a:off x="5791200" y="3073400"/>
            <a:ext cx="1795462" cy="1346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AR" b="1">
                <a:solidFill>
                  <a:srgbClr val="0070C0"/>
                </a:solidFill>
              </a:rPr>
              <a:t>Productores Semi-Comerciales </a:t>
            </a:r>
            <a:endParaRPr lang="es-AR" b="1"/>
          </a:p>
        </p:txBody>
      </p:sp>
      <p:sp>
        <p:nvSpPr>
          <p:cNvPr id="18" name="Rounded Rectangle 3"/>
          <p:cNvSpPr/>
          <p:nvPr/>
        </p:nvSpPr>
        <p:spPr>
          <a:xfrm>
            <a:off x="1828801" y="1306512"/>
            <a:ext cx="936625" cy="15128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AR" sz="1600" b="1"/>
              <a:t>Todos Riesgos </a:t>
            </a:r>
            <a:r>
              <a:rPr lang="es-AR" sz="1600"/>
              <a:t>(</a:t>
            </a:r>
            <a:r>
              <a:rPr lang="es-AR" sz="1600" b="1"/>
              <a:t>MPCI</a:t>
            </a:r>
            <a:r>
              <a:rPr lang="es-AR" sz="1600"/>
              <a:t>)</a:t>
            </a:r>
          </a:p>
        </p:txBody>
      </p:sp>
      <p:sp>
        <p:nvSpPr>
          <p:cNvPr id="19" name="Rounded Rectangle 4"/>
          <p:cNvSpPr/>
          <p:nvPr/>
        </p:nvSpPr>
        <p:spPr>
          <a:xfrm>
            <a:off x="2876548" y="1349376"/>
            <a:ext cx="1381126" cy="22320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AR" sz="1600" b="1"/>
              <a:t>Seguro Riesgos Nombrados</a:t>
            </a:r>
          </a:p>
        </p:txBody>
      </p:sp>
      <p:sp>
        <p:nvSpPr>
          <p:cNvPr id="20" name="Rounded Rectangle 6"/>
          <p:cNvSpPr/>
          <p:nvPr/>
        </p:nvSpPr>
        <p:spPr>
          <a:xfrm>
            <a:off x="4333874" y="1322388"/>
            <a:ext cx="1381126" cy="309721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AR" sz="1600" b="1"/>
              <a:t>Seguro Paramétrico (de índices)</a:t>
            </a:r>
          </a:p>
        </p:txBody>
      </p:sp>
      <p:sp>
        <p:nvSpPr>
          <p:cNvPr id="21" name="Rectangle 7"/>
          <p:cNvSpPr/>
          <p:nvPr/>
        </p:nvSpPr>
        <p:spPr>
          <a:xfrm>
            <a:off x="5791200" y="4648200"/>
            <a:ext cx="1795462" cy="12255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AR" b="1">
                <a:solidFill>
                  <a:srgbClr val="0070C0"/>
                </a:solidFill>
              </a:rPr>
              <a:t>Pequeños Agricultores Familiares de Subsistencia</a:t>
            </a:r>
            <a:endParaRPr lang="es-AR" b="1"/>
          </a:p>
        </p:txBody>
      </p:sp>
      <p:sp>
        <p:nvSpPr>
          <p:cNvPr id="22" name="Rounded Rectangle 8"/>
          <p:cNvSpPr/>
          <p:nvPr/>
        </p:nvSpPr>
        <p:spPr>
          <a:xfrm>
            <a:off x="1905001" y="4718050"/>
            <a:ext cx="3657600" cy="12255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AR" b="1"/>
              <a:t>Programas de redes sociales de seguridad: el gobierno compra seguro en nombre de productores previamente identificados</a:t>
            </a:r>
          </a:p>
        </p:txBody>
      </p:sp>
      <p:sp>
        <p:nvSpPr>
          <p:cNvPr id="15371" name="TextBox 9"/>
          <p:cNvSpPr txBox="1">
            <a:spLocks noChangeArrowheads="1"/>
          </p:cNvSpPr>
          <p:nvPr/>
        </p:nvSpPr>
        <p:spPr bwMode="auto">
          <a:xfrm>
            <a:off x="7620001" y="1342072"/>
            <a:ext cx="2987675" cy="1477328"/>
          </a:xfrm>
          <a:prstGeom prst="rect">
            <a:avLst/>
          </a:prstGeom>
          <a:noFill/>
          <a:ln w="9525">
            <a:noFill/>
            <a:miter lim="800000"/>
            <a:headEnd/>
            <a:tailEnd/>
          </a:ln>
        </p:spPr>
        <p:txBody>
          <a:bodyPr>
            <a:spAutoFit/>
          </a:bodyPr>
          <a:lstStyle/>
          <a:p>
            <a:pPr>
              <a:buFont typeface="Arial" charset="0"/>
              <a:buChar char="•"/>
            </a:pPr>
            <a:r>
              <a:rPr lang="es-AR" b="1">
                <a:solidFill>
                  <a:srgbClr val="FF0000"/>
                </a:solidFill>
              </a:rPr>
              <a:t>México</a:t>
            </a:r>
            <a:r>
              <a:rPr lang="es-AR"/>
              <a:t> </a:t>
            </a:r>
            <a:r>
              <a:rPr lang="es-AR" b="1">
                <a:solidFill>
                  <a:srgbClr val="FF0000"/>
                </a:solidFill>
                <a:latin typeface="Arial Narrow" pitchFamily="34" charset="0"/>
              </a:rPr>
              <a:t>: 5% tiene &gt; 20 Ha</a:t>
            </a:r>
          </a:p>
          <a:p>
            <a:pPr>
              <a:buFont typeface="Arial" charset="0"/>
              <a:buChar char="•"/>
            </a:pPr>
            <a:r>
              <a:rPr lang="es-AR">
                <a:latin typeface="Arial Narrow" pitchFamily="34" charset="0"/>
              </a:rPr>
              <a:t>Granjas grandes</a:t>
            </a:r>
          </a:p>
          <a:p>
            <a:pPr>
              <a:buFont typeface="Arial" charset="0"/>
              <a:buChar char="•"/>
            </a:pPr>
            <a:r>
              <a:rPr lang="es-AR">
                <a:latin typeface="Arial Narrow" pitchFamily="34" charset="0"/>
              </a:rPr>
              <a:t>Fácil acceso al crédito</a:t>
            </a:r>
          </a:p>
          <a:p>
            <a:pPr>
              <a:buFont typeface="Arial" charset="0"/>
              <a:buChar char="•"/>
            </a:pPr>
            <a:r>
              <a:rPr lang="es-AR">
                <a:latin typeface="Arial Narrow" pitchFamily="34" charset="0"/>
              </a:rPr>
              <a:t>Altos niveles de uso de insumos</a:t>
            </a:r>
          </a:p>
          <a:p>
            <a:pPr>
              <a:buFont typeface="Arial" charset="0"/>
              <a:buChar char="•"/>
            </a:pPr>
            <a:r>
              <a:rPr lang="es-AR">
                <a:latin typeface="Arial Narrow" pitchFamily="34" charset="0"/>
              </a:rPr>
              <a:t>Producir para la venta</a:t>
            </a:r>
          </a:p>
        </p:txBody>
      </p:sp>
      <p:sp>
        <p:nvSpPr>
          <p:cNvPr id="15372" name="TextBox 10"/>
          <p:cNvSpPr txBox="1">
            <a:spLocks noChangeArrowheads="1"/>
          </p:cNvSpPr>
          <p:nvPr/>
        </p:nvSpPr>
        <p:spPr bwMode="auto">
          <a:xfrm>
            <a:off x="7620000" y="2895600"/>
            <a:ext cx="3048000" cy="1477328"/>
          </a:xfrm>
          <a:prstGeom prst="rect">
            <a:avLst/>
          </a:prstGeom>
          <a:noFill/>
          <a:ln w="9525">
            <a:noFill/>
            <a:miter lim="800000"/>
            <a:headEnd/>
            <a:tailEnd/>
          </a:ln>
        </p:spPr>
        <p:txBody>
          <a:bodyPr wrap="square">
            <a:spAutoFit/>
          </a:bodyPr>
          <a:lstStyle/>
          <a:p>
            <a:pPr>
              <a:buFont typeface="Arial" charset="0"/>
              <a:buChar char="•"/>
            </a:pPr>
            <a:r>
              <a:rPr lang="es-AR" b="1">
                <a:solidFill>
                  <a:srgbClr val="FF0000"/>
                </a:solidFill>
              </a:rPr>
              <a:t>México:</a:t>
            </a:r>
            <a:r>
              <a:rPr lang="es-AR" b="1">
                <a:solidFill>
                  <a:srgbClr val="FF0000"/>
                </a:solidFill>
                <a:latin typeface="Arial Narrow" pitchFamily="34" charset="0"/>
              </a:rPr>
              <a:t> 22% tiene 5-20 Ha </a:t>
            </a:r>
          </a:p>
          <a:p>
            <a:pPr>
              <a:buFont typeface="Arial" charset="0"/>
              <a:buChar char="•"/>
            </a:pPr>
            <a:r>
              <a:rPr lang="es-AR">
                <a:latin typeface="Arial Narrow" pitchFamily="34" charset="0"/>
              </a:rPr>
              <a:t>Pequeños/medianos agricultores</a:t>
            </a:r>
          </a:p>
          <a:p>
            <a:pPr>
              <a:buFont typeface="Arial" charset="0"/>
              <a:buChar char="•"/>
            </a:pPr>
            <a:r>
              <a:rPr lang="es-AR">
                <a:latin typeface="Arial Narrow" pitchFamily="34" charset="0"/>
              </a:rPr>
              <a:t>Algunos activos</a:t>
            </a:r>
          </a:p>
          <a:p>
            <a:pPr>
              <a:buFont typeface="Arial" charset="0"/>
              <a:buChar char="•"/>
            </a:pPr>
            <a:r>
              <a:rPr lang="es-AR">
                <a:latin typeface="Arial Narrow" pitchFamily="34" charset="0"/>
              </a:rPr>
              <a:t>Algunos tienen acceso al crédito</a:t>
            </a:r>
          </a:p>
          <a:p>
            <a:pPr>
              <a:buFont typeface="Arial" charset="0"/>
              <a:buChar char="•"/>
            </a:pPr>
            <a:r>
              <a:rPr lang="es-AR">
                <a:latin typeface="Arial Narrow" pitchFamily="34" charset="0"/>
              </a:rPr>
              <a:t>Parte de consumo / venta parcial</a:t>
            </a:r>
          </a:p>
        </p:txBody>
      </p:sp>
      <p:sp>
        <p:nvSpPr>
          <p:cNvPr id="15373" name="TextBox 11"/>
          <p:cNvSpPr txBox="1">
            <a:spLocks noChangeArrowheads="1"/>
          </p:cNvSpPr>
          <p:nvPr/>
        </p:nvSpPr>
        <p:spPr bwMode="auto">
          <a:xfrm>
            <a:off x="7620001" y="4495800"/>
            <a:ext cx="2822575" cy="1754326"/>
          </a:xfrm>
          <a:prstGeom prst="rect">
            <a:avLst/>
          </a:prstGeom>
          <a:noFill/>
          <a:ln w="9525">
            <a:noFill/>
            <a:miter lim="800000"/>
            <a:headEnd/>
            <a:tailEnd/>
          </a:ln>
        </p:spPr>
        <p:txBody>
          <a:bodyPr wrap="square">
            <a:spAutoFit/>
          </a:bodyPr>
          <a:lstStyle/>
          <a:p>
            <a:pPr>
              <a:buFont typeface="Arial" charset="0"/>
              <a:buChar char="•"/>
            </a:pPr>
            <a:r>
              <a:rPr lang="es-AR" b="1">
                <a:solidFill>
                  <a:srgbClr val="FF0000"/>
                </a:solidFill>
              </a:rPr>
              <a:t>México:</a:t>
            </a:r>
            <a:r>
              <a:rPr lang="es-AR" b="1">
                <a:solidFill>
                  <a:srgbClr val="FF0000"/>
                </a:solidFill>
                <a:latin typeface="Arial Narrow" pitchFamily="34" charset="0"/>
              </a:rPr>
              <a:t> 73% tiene &lt; 5Ha </a:t>
            </a:r>
          </a:p>
          <a:p>
            <a:pPr>
              <a:buFont typeface="Arial" charset="0"/>
              <a:buChar char="•"/>
            </a:pPr>
            <a:r>
              <a:rPr lang="es-AR">
                <a:latin typeface="Arial Narrow" pitchFamily="34" charset="0"/>
              </a:rPr>
              <a:t>Muy pocos activos</a:t>
            </a:r>
          </a:p>
          <a:p>
            <a:pPr>
              <a:buFont typeface="Arial" charset="0"/>
              <a:buChar char="•"/>
            </a:pPr>
            <a:r>
              <a:rPr lang="es-AR">
                <a:latin typeface="Arial Narrow" pitchFamily="34" charset="0"/>
              </a:rPr>
              <a:t>Agricultura de subsistencia</a:t>
            </a:r>
          </a:p>
          <a:p>
            <a:pPr>
              <a:buFont typeface="Arial" charset="0"/>
              <a:buChar char="•"/>
            </a:pPr>
            <a:r>
              <a:rPr lang="es-AR">
                <a:latin typeface="Arial Narrow" pitchFamily="34" charset="0"/>
              </a:rPr>
              <a:t>Producir para consumo propio</a:t>
            </a:r>
          </a:p>
          <a:p>
            <a:pPr>
              <a:buFont typeface="Arial" charset="0"/>
              <a:buChar char="•"/>
            </a:pPr>
            <a:r>
              <a:rPr lang="es-AR">
                <a:latin typeface="Arial Narrow" pitchFamily="34" charset="0"/>
              </a:rPr>
              <a:t> Son muy vulnerable a los impactos climáticos</a:t>
            </a:r>
          </a:p>
        </p:txBody>
      </p:sp>
    </p:spTree>
    <p:extLst>
      <p:ext uri="{BB962C8B-B14F-4D97-AF65-F5344CB8AC3E}">
        <p14:creationId xmlns:p14="http://schemas.microsoft.com/office/powerpoint/2010/main" val="195201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53E809B1-A284-C04D-846A-14FF6FE15F33}"/>
              </a:ext>
            </a:extLst>
          </p:cNvPr>
          <p:cNvSpPr>
            <a:spLocks noGrp="1" noChangeArrowheads="1"/>
          </p:cNvSpPr>
          <p:nvPr>
            <p:ph type="title" idx="4294967295"/>
          </p:nvPr>
        </p:nvSpPr>
        <p:spPr>
          <a:xfrm>
            <a:off x="0" y="168275"/>
            <a:ext cx="8291513" cy="1143000"/>
          </a:xfrm>
          <a:solidFill>
            <a:schemeClr val="bg1"/>
          </a:solidFill>
        </p:spPr>
        <p:txBody>
          <a:bodyPr/>
          <a:lstStyle/>
          <a:p>
            <a:r>
              <a:rPr lang="es-CL" sz="2800" b="1">
                <a:ea typeface="ＭＳ Ｐゴシック" panose="020B0600070205080204" pitchFamily="34" charset="-128"/>
              </a:rPr>
              <a:t>Asegurados en los seguros </a:t>
            </a:r>
            <a:r>
              <a:rPr lang="es-CL" sz="2800">
                <a:ea typeface="ＭＳ Ｐゴシック" panose="020B0600070205080204" pitchFamily="34" charset="-128"/>
              </a:rPr>
              <a:t>a nivel</a:t>
            </a:r>
            <a:r>
              <a:rPr lang="es-CL" sz="2800" b="1">
                <a:ea typeface="ＭＳ Ｐゴシック" panose="020B0600070205080204" pitchFamily="34" charset="-128"/>
              </a:rPr>
              <a:t> </a:t>
            </a:r>
            <a:r>
              <a:rPr lang="es-CL" sz="2800">
                <a:ea typeface="ＭＳ Ｐゴシック" panose="020B0600070205080204" pitchFamily="34" charset="-128"/>
              </a:rPr>
              <a:t>M</a:t>
            </a:r>
            <a:r>
              <a:rPr lang="es-CL" sz="2800" b="1">
                <a:ea typeface="ＭＳ Ｐゴシック" panose="020B0600070205080204" pitchFamily="34" charset="-128"/>
              </a:rPr>
              <a:t>icro y </a:t>
            </a:r>
            <a:r>
              <a:rPr lang="es-CL" sz="2800">
                <a:ea typeface="ＭＳ Ｐゴシック" panose="020B0600070205080204" pitchFamily="34" charset="-128"/>
              </a:rPr>
              <a:t>n</a:t>
            </a:r>
            <a:r>
              <a:rPr lang="es-CL" sz="2800" b="1">
                <a:ea typeface="ＭＳ Ｐゴシック" panose="020B0600070205080204" pitchFamily="34" charset="-128"/>
              </a:rPr>
              <a:t>ivel Meso</a:t>
            </a:r>
          </a:p>
        </p:txBody>
      </p:sp>
      <p:grpSp>
        <p:nvGrpSpPr>
          <p:cNvPr id="32771" name="Group 5">
            <a:extLst>
              <a:ext uri="{FF2B5EF4-FFF2-40B4-BE49-F238E27FC236}">
                <a16:creationId xmlns:a16="http://schemas.microsoft.com/office/drawing/2014/main" xmlns="" id="{DABE01EF-BCA4-1F46-8425-DD6DDDC46380}"/>
              </a:ext>
            </a:extLst>
          </p:cNvPr>
          <p:cNvGrpSpPr>
            <a:grpSpLocks noChangeAspect="1"/>
          </p:cNvGrpSpPr>
          <p:nvPr/>
        </p:nvGrpSpPr>
        <p:grpSpPr bwMode="auto">
          <a:xfrm>
            <a:off x="1703387" y="842963"/>
            <a:ext cx="9396539" cy="5346700"/>
            <a:chOff x="1800" y="1440"/>
            <a:chExt cx="8858" cy="5040"/>
          </a:xfrm>
        </p:grpSpPr>
        <p:sp>
          <p:nvSpPr>
            <p:cNvPr id="32773" name="AutoShape 6">
              <a:extLst>
                <a:ext uri="{FF2B5EF4-FFF2-40B4-BE49-F238E27FC236}">
                  <a16:creationId xmlns:a16="http://schemas.microsoft.com/office/drawing/2014/main" xmlns="" id="{04BA1659-9180-A748-BF9E-2329BEAF6724}"/>
                </a:ext>
              </a:extLst>
            </p:cNvPr>
            <p:cNvSpPr>
              <a:spLocks noChangeAspect="1" noChangeArrowheads="1"/>
            </p:cNvSpPr>
            <p:nvPr/>
          </p:nvSpPr>
          <p:spPr bwMode="auto">
            <a:xfrm>
              <a:off x="1800" y="1440"/>
              <a:ext cx="864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GB" altLang="en-US" sz="1800" dirty="0">
                <a:latin typeface="Arial" panose="020B0604020202020204" pitchFamily="34" charset="0"/>
              </a:endParaRPr>
            </a:p>
          </p:txBody>
        </p:sp>
        <p:sp>
          <p:nvSpPr>
            <p:cNvPr id="32774" name="Text Box 7">
              <a:extLst>
                <a:ext uri="{FF2B5EF4-FFF2-40B4-BE49-F238E27FC236}">
                  <a16:creationId xmlns:a16="http://schemas.microsoft.com/office/drawing/2014/main" xmlns="" id="{7737BCAD-BF07-324D-9EFC-F4DFF3DF2EBD}"/>
                </a:ext>
              </a:extLst>
            </p:cNvPr>
            <p:cNvSpPr txBox="1">
              <a:spLocks noChangeArrowheads="1"/>
            </p:cNvSpPr>
            <p:nvPr/>
          </p:nvSpPr>
          <p:spPr bwMode="auto">
            <a:xfrm>
              <a:off x="2160" y="2340"/>
              <a:ext cx="1440" cy="54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b="1">
                  <a:latin typeface="Arial" panose="020B0604020202020204" pitchFamily="34" charset="0"/>
                  <a:ea typeface="Batang" panose="02030600000101010101" pitchFamily="18" charset="-127"/>
                </a:rPr>
                <a:t>Asegurador</a:t>
              </a:r>
            </a:p>
          </p:txBody>
        </p:sp>
        <p:sp>
          <p:nvSpPr>
            <p:cNvPr id="32775" name="Text Box 8">
              <a:extLst>
                <a:ext uri="{FF2B5EF4-FFF2-40B4-BE49-F238E27FC236}">
                  <a16:creationId xmlns:a16="http://schemas.microsoft.com/office/drawing/2014/main" xmlns="" id="{49AD845B-1137-1647-AB39-65B5EECCB493}"/>
                </a:ext>
              </a:extLst>
            </p:cNvPr>
            <p:cNvSpPr txBox="1">
              <a:spLocks noChangeArrowheads="1"/>
            </p:cNvSpPr>
            <p:nvPr/>
          </p:nvSpPr>
          <p:spPr bwMode="auto">
            <a:xfrm>
              <a:off x="2160" y="3960"/>
              <a:ext cx="1440" cy="54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b="1">
                  <a:latin typeface="Arial" panose="020B0604020202020204" pitchFamily="34" charset="0"/>
                  <a:ea typeface="Batang" panose="02030600000101010101" pitchFamily="18" charset="-127"/>
                </a:rPr>
                <a:t>Distribuidor</a:t>
              </a:r>
            </a:p>
          </p:txBody>
        </p:sp>
        <p:sp>
          <p:nvSpPr>
            <p:cNvPr id="32776" name="Text Box 9">
              <a:extLst>
                <a:ext uri="{FF2B5EF4-FFF2-40B4-BE49-F238E27FC236}">
                  <a16:creationId xmlns:a16="http://schemas.microsoft.com/office/drawing/2014/main" xmlns="" id="{677A8AC3-6DD8-AB49-8E6E-82171B2D7395}"/>
                </a:ext>
              </a:extLst>
            </p:cNvPr>
            <p:cNvSpPr txBox="1">
              <a:spLocks noChangeArrowheads="1"/>
            </p:cNvSpPr>
            <p:nvPr/>
          </p:nvSpPr>
          <p:spPr bwMode="auto">
            <a:xfrm>
              <a:off x="2160" y="5580"/>
              <a:ext cx="3124" cy="72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600">
                  <a:solidFill>
                    <a:srgbClr val="000099"/>
                  </a:solidFill>
                  <a:latin typeface="Arial" panose="020B0604020202020204" pitchFamily="34" charset="0"/>
                  <a:ea typeface="Batang" panose="02030600000101010101" pitchFamily="18" charset="-127"/>
                </a:rPr>
                <a:t>El asegurado es el</a:t>
              </a:r>
            </a:p>
            <a:p>
              <a:pPr>
                <a:spcBef>
                  <a:spcPct val="0"/>
                </a:spcBef>
                <a:buFontTx/>
                <a:buNone/>
              </a:pPr>
              <a:r>
                <a:rPr lang="es-CL" sz="1600" b="1">
                  <a:solidFill>
                    <a:srgbClr val="000099"/>
                  </a:solidFill>
                  <a:latin typeface="Arial" panose="020B0604020202020204" pitchFamily="34" charset="0"/>
                  <a:ea typeface="Batang" panose="02030600000101010101" pitchFamily="18" charset="-127"/>
                </a:rPr>
                <a:t>Agricultor</a:t>
              </a:r>
            </a:p>
          </p:txBody>
        </p:sp>
        <p:sp>
          <p:nvSpPr>
            <p:cNvPr id="32777" name="Text Box 10">
              <a:extLst>
                <a:ext uri="{FF2B5EF4-FFF2-40B4-BE49-F238E27FC236}">
                  <a16:creationId xmlns:a16="http://schemas.microsoft.com/office/drawing/2014/main" xmlns="" id="{C0DFA34D-C089-1D47-B3D7-0691CAB85252}"/>
                </a:ext>
              </a:extLst>
            </p:cNvPr>
            <p:cNvSpPr txBox="1">
              <a:spLocks noChangeArrowheads="1"/>
            </p:cNvSpPr>
            <p:nvPr/>
          </p:nvSpPr>
          <p:spPr bwMode="auto">
            <a:xfrm>
              <a:off x="2160" y="1620"/>
              <a:ext cx="3780" cy="54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2000" b="1">
                  <a:latin typeface="Arial" panose="020B0604020202020204" pitchFamily="34" charset="0"/>
                  <a:ea typeface="Batang" panose="02030600000101010101" pitchFamily="18" charset="-127"/>
                </a:rPr>
                <a:t>Programa de microseguros</a:t>
              </a:r>
            </a:p>
          </p:txBody>
        </p:sp>
        <p:sp>
          <p:nvSpPr>
            <p:cNvPr id="32778" name="Line 11">
              <a:extLst>
                <a:ext uri="{FF2B5EF4-FFF2-40B4-BE49-F238E27FC236}">
                  <a16:creationId xmlns:a16="http://schemas.microsoft.com/office/drawing/2014/main" xmlns="" id="{33B842CE-CFBC-8C4C-83BF-AA26F216CBB4}"/>
                </a:ext>
              </a:extLst>
            </p:cNvPr>
            <p:cNvSpPr>
              <a:spLocks noChangeShapeType="1"/>
            </p:cNvSpPr>
            <p:nvPr/>
          </p:nvSpPr>
          <p:spPr bwMode="auto">
            <a:xfrm>
              <a:off x="3240" y="4500"/>
              <a:ext cx="1"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79" name="Line 12">
              <a:extLst>
                <a:ext uri="{FF2B5EF4-FFF2-40B4-BE49-F238E27FC236}">
                  <a16:creationId xmlns:a16="http://schemas.microsoft.com/office/drawing/2014/main" xmlns="" id="{8EEDDE5E-B55B-2446-9584-7A16C7ACC873}"/>
                </a:ext>
              </a:extLst>
            </p:cNvPr>
            <p:cNvSpPr>
              <a:spLocks noChangeShapeType="1"/>
            </p:cNvSpPr>
            <p:nvPr/>
          </p:nvSpPr>
          <p:spPr bwMode="auto">
            <a:xfrm flipH="1" flipV="1">
              <a:off x="2340" y="2880"/>
              <a:ext cx="1"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80" name="Line 13">
              <a:extLst>
                <a:ext uri="{FF2B5EF4-FFF2-40B4-BE49-F238E27FC236}">
                  <a16:creationId xmlns:a16="http://schemas.microsoft.com/office/drawing/2014/main" xmlns="" id="{1851BAB3-4F0B-1D41-AA64-F18731EF1570}"/>
                </a:ext>
              </a:extLst>
            </p:cNvPr>
            <p:cNvSpPr>
              <a:spLocks noChangeShapeType="1"/>
            </p:cNvSpPr>
            <p:nvPr/>
          </p:nvSpPr>
          <p:spPr bwMode="auto">
            <a:xfrm flipV="1">
              <a:off x="2340" y="4500"/>
              <a:ext cx="1"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81" name="Text Box 14">
              <a:extLst>
                <a:ext uri="{FF2B5EF4-FFF2-40B4-BE49-F238E27FC236}">
                  <a16:creationId xmlns:a16="http://schemas.microsoft.com/office/drawing/2014/main" xmlns="" id="{2D4D5E5A-2D07-8F4B-B691-28E792EEB3ED}"/>
                </a:ext>
              </a:extLst>
            </p:cNvPr>
            <p:cNvSpPr txBox="1">
              <a:spLocks noChangeArrowheads="1"/>
            </p:cNvSpPr>
            <p:nvPr/>
          </p:nvSpPr>
          <p:spPr bwMode="auto">
            <a:xfrm>
              <a:off x="3615" y="3060"/>
              <a:ext cx="2160" cy="720"/>
            </a:xfrm>
            <a:prstGeom prst="rect">
              <a:avLst/>
            </a:prstGeom>
            <a:solidFill>
              <a:srgbClr val="FFFFFF"/>
            </a:solidFill>
            <a:ln w="9525">
              <a:solidFill>
                <a:srgbClr val="FF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b="1">
                  <a:solidFill>
                    <a:srgbClr val="FF0000"/>
                  </a:solidFill>
                  <a:latin typeface="Arial" panose="020B0604020202020204" pitchFamily="34" charset="0"/>
                  <a:ea typeface="Batang" panose="02030600000101010101" pitchFamily="18" charset="-127"/>
                </a:rPr>
                <a:t>Pólizas, primas, pagos</a:t>
              </a:r>
            </a:p>
          </p:txBody>
        </p:sp>
        <p:sp>
          <p:nvSpPr>
            <p:cNvPr id="32782" name="Text Box 15">
              <a:extLst>
                <a:ext uri="{FF2B5EF4-FFF2-40B4-BE49-F238E27FC236}">
                  <a16:creationId xmlns:a16="http://schemas.microsoft.com/office/drawing/2014/main" xmlns="" id="{0256308B-1857-A547-B37A-B33AE75CEBFA}"/>
                </a:ext>
              </a:extLst>
            </p:cNvPr>
            <p:cNvSpPr txBox="1">
              <a:spLocks noChangeArrowheads="1"/>
            </p:cNvSpPr>
            <p:nvPr/>
          </p:nvSpPr>
          <p:spPr bwMode="auto">
            <a:xfrm>
              <a:off x="3615" y="4680"/>
              <a:ext cx="2160" cy="720"/>
            </a:xfrm>
            <a:prstGeom prst="rect">
              <a:avLst/>
            </a:prstGeom>
            <a:solidFill>
              <a:srgbClr val="FFFFFF"/>
            </a:solidFill>
            <a:ln w="9525">
              <a:solidFill>
                <a:srgbClr val="FF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b="1">
                  <a:solidFill>
                    <a:srgbClr val="FF0000"/>
                  </a:solidFill>
                  <a:latin typeface="Arial" panose="020B0604020202020204" pitchFamily="34" charset="0"/>
                  <a:ea typeface="Batang" panose="02030600000101010101" pitchFamily="18" charset="-127"/>
                </a:rPr>
                <a:t>Pólizas, primas, pagos</a:t>
              </a:r>
            </a:p>
          </p:txBody>
        </p:sp>
        <p:sp>
          <p:nvSpPr>
            <p:cNvPr id="32783" name="Text Box 16">
              <a:extLst>
                <a:ext uri="{FF2B5EF4-FFF2-40B4-BE49-F238E27FC236}">
                  <a16:creationId xmlns:a16="http://schemas.microsoft.com/office/drawing/2014/main" xmlns="" id="{D24D185D-FA53-AA42-AF66-EB5EF09F8608}"/>
                </a:ext>
              </a:extLst>
            </p:cNvPr>
            <p:cNvSpPr txBox="1">
              <a:spLocks noChangeArrowheads="1"/>
            </p:cNvSpPr>
            <p:nvPr/>
          </p:nvSpPr>
          <p:spPr bwMode="auto">
            <a:xfrm>
              <a:off x="6480" y="1620"/>
              <a:ext cx="4178" cy="54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800" b="1">
                  <a:latin typeface="Arial" panose="020B0604020202020204" pitchFamily="34" charset="0"/>
                  <a:ea typeface="Batang" panose="02030600000101010101" pitchFamily="18" charset="-127"/>
                </a:rPr>
                <a:t>Programa de seguros a nivel meso</a:t>
              </a:r>
            </a:p>
          </p:txBody>
        </p:sp>
        <p:sp>
          <p:nvSpPr>
            <p:cNvPr id="32784" name="Text Box 17">
              <a:extLst>
                <a:ext uri="{FF2B5EF4-FFF2-40B4-BE49-F238E27FC236}">
                  <a16:creationId xmlns:a16="http://schemas.microsoft.com/office/drawing/2014/main" xmlns="" id="{A71BCDA5-10E2-8848-9A50-6FF7FFB4D4FD}"/>
                </a:ext>
              </a:extLst>
            </p:cNvPr>
            <p:cNvSpPr txBox="1">
              <a:spLocks noChangeArrowheads="1"/>
            </p:cNvSpPr>
            <p:nvPr/>
          </p:nvSpPr>
          <p:spPr bwMode="auto">
            <a:xfrm>
              <a:off x="6480" y="2340"/>
              <a:ext cx="1440" cy="54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b="1">
                  <a:latin typeface="Arial" panose="020B0604020202020204" pitchFamily="34" charset="0"/>
                  <a:ea typeface="Batang" panose="02030600000101010101" pitchFamily="18" charset="-127"/>
                </a:rPr>
                <a:t>Asegurador</a:t>
              </a:r>
            </a:p>
          </p:txBody>
        </p:sp>
        <p:sp>
          <p:nvSpPr>
            <p:cNvPr id="32785" name="Text Box 18">
              <a:extLst>
                <a:ext uri="{FF2B5EF4-FFF2-40B4-BE49-F238E27FC236}">
                  <a16:creationId xmlns:a16="http://schemas.microsoft.com/office/drawing/2014/main" xmlns="" id="{1647FE8A-77AA-E949-A47B-B2CD4CC73E6C}"/>
                </a:ext>
              </a:extLst>
            </p:cNvPr>
            <p:cNvSpPr txBox="1">
              <a:spLocks noChangeArrowheads="1"/>
            </p:cNvSpPr>
            <p:nvPr/>
          </p:nvSpPr>
          <p:spPr bwMode="auto">
            <a:xfrm>
              <a:off x="8062" y="3043"/>
              <a:ext cx="2056" cy="720"/>
            </a:xfrm>
            <a:prstGeom prst="rect">
              <a:avLst/>
            </a:prstGeom>
            <a:solidFill>
              <a:srgbClr val="FFFFFF"/>
            </a:solidFill>
            <a:ln w="9525">
              <a:solidFill>
                <a:srgbClr val="FF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b="1">
                  <a:solidFill>
                    <a:srgbClr val="FF0000"/>
                  </a:solidFill>
                  <a:latin typeface="Arial" panose="020B0604020202020204" pitchFamily="34" charset="0"/>
                  <a:ea typeface="Batang" panose="02030600000101010101" pitchFamily="18" charset="-127"/>
                </a:rPr>
                <a:t>Pólizas, primas, pagos</a:t>
              </a:r>
            </a:p>
          </p:txBody>
        </p:sp>
        <p:sp>
          <p:nvSpPr>
            <p:cNvPr id="32786" name="Text Box 19">
              <a:extLst>
                <a:ext uri="{FF2B5EF4-FFF2-40B4-BE49-F238E27FC236}">
                  <a16:creationId xmlns:a16="http://schemas.microsoft.com/office/drawing/2014/main" xmlns="" id="{E0353A7A-FBE6-7746-8DFE-64DB0B4EAB63}"/>
                </a:ext>
              </a:extLst>
            </p:cNvPr>
            <p:cNvSpPr txBox="1">
              <a:spLocks noChangeArrowheads="1"/>
            </p:cNvSpPr>
            <p:nvPr/>
          </p:nvSpPr>
          <p:spPr bwMode="auto">
            <a:xfrm>
              <a:off x="6480" y="3960"/>
              <a:ext cx="2160" cy="72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a:solidFill>
                    <a:srgbClr val="000099"/>
                  </a:solidFill>
                  <a:latin typeface="Arial" panose="020B0604020202020204" pitchFamily="34" charset="0"/>
                  <a:ea typeface="Batang" panose="02030600000101010101" pitchFamily="18" charset="-127"/>
                </a:rPr>
                <a:t>El titular de la póliza es el </a:t>
              </a:r>
              <a:r>
                <a:rPr lang="es-CL" sz="1400" b="1">
                  <a:solidFill>
                    <a:srgbClr val="000099"/>
                  </a:solidFill>
                  <a:latin typeface="Arial" panose="020B0604020202020204" pitchFamily="34" charset="0"/>
                  <a:ea typeface="Batang" panose="02030600000101010101" pitchFamily="18" charset="-127"/>
                </a:rPr>
                <a:t>Agregador (p. ej., el procesador, el banco)</a:t>
              </a:r>
            </a:p>
          </p:txBody>
        </p:sp>
        <p:sp>
          <p:nvSpPr>
            <p:cNvPr id="32787" name="Text Box 20">
              <a:extLst>
                <a:ext uri="{FF2B5EF4-FFF2-40B4-BE49-F238E27FC236}">
                  <a16:creationId xmlns:a16="http://schemas.microsoft.com/office/drawing/2014/main" xmlns="" id="{F51492C4-8282-C34C-B4E8-4B4D6C93064E}"/>
                </a:ext>
              </a:extLst>
            </p:cNvPr>
            <p:cNvSpPr txBox="1">
              <a:spLocks noChangeArrowheads="1"/>
            </p:cNvSpPr>
            <p:nvPr/>
          </p:nvSpPr>
          <p:spPr bwMode="auto">
            <a:xfrm>
              <a:off x="6463" y="5670"/>
              <a:ext cx="1620" cy="54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b="1">
                  <a:latin typeface="Arial" panose="020B0604020202020204" pitchFamily="34" charset="0"/>
                  <a:ea typeface="Batang" panose="02030600000101010101" pitchFamily="18" charset="-127"/>
                </a:rPr>
                <a:t>Agricultores</a:t>
              </a:r>
            </a:p>
          </p:txBody>
        </p:sp>
        <p:sp>
          <p:nvSpPr>
            <p:cNvPr id="32788" name="Text Box 21">
              <a:extLst>
                <a:ext uri="{FF2B5EF4-FFF2-40B4-BE49-F238E27FC236}">
                  <a16:creationId xmlns:a16="http://schemas.microsoft.com/office/drawing/2014/main" xmlns="" id="{0BCC0F87-5EE4-094F-BEAA-6D72D2C110E7}"/>
                </a:ext>
              </a:extLst>
            </p:cNvPr>
            <p:cNvSpPr txBox="1">
              <a:spLocks noChangeArrowheads="1"/>
            </p:cNvSpPr>
            <p:nvPr/>
          </p:nvSpPr>
          <p:spPr bwMode="auto">
            <a:xfrm>
              <a:off x="8116" y="4785"/>
              <a:ext cx="2160" cy="720"/>
            </a:xfrm>
            <a:prstGeom prst="rect">
              <a:avLst/>
            </a:prstGeom>
            <a:solidFill>
              <a:srgbClr val="FFFFFF"/>
            </a:solidFill>
            <a:ln w="9525">
              <a:solidFill>
                <a:srgbClr val="00008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L" sz="1400" b="1">
                  <a:solidFill>
                    <a:srgbClr val="000080"/>
                  </a:solidFill>
                  <a:latin typeface="Arial" panose="020B0604020202020204" pitchFamily="34" charset="0"/>
                  <a:ea typeface="Batang" panose="02030600000101010101" pitchFamily="18" charset="-127"/>
                </a:rPr>
                <a:t>El agregador establece las reglas de pago (si las hay)</a:t>
              </a:r>
              <a:r>
                <a:rPr lang="es-CL" sz="1000">
                  <a:solidFill>
                    <a:srgbClr val="000080"/>
                  </a:solidFill>
                  <a:latin typeface="Arial" panose="020B0604020202020204" pitchFamily="34" charset="0"/>
                  <a:ea typeface="Batang" panose="02030600000101010101" pitchFamily="18" charset="-127"/>
                </a:rPr>
                <a:t> </a:t>
              </a:r>
            </a:p>
          </p:txBody>
        </p:sp>
        <p:sp>
          <p:nvSpPr>
            <p:cNvPr id="32789" name="Line 22">
              <a:extLst>
                <a:ext uri="{FF2B5EF4-FFF2-40B4-BE49-F238E27FC236}">
                  <a16:creationId xmlns:a16="http://schemas.microsoft.com/office/drawing/2014/main" xmlns="" id="{45D883B0-4185-9148-A84C-1A8911D7B8A2}"/>
                </a:ext>
              </a:extLst>
            </p:cNvPr>
            <p:cNvSpPr>
              <a:spLocks noChangeShapeType="1"/>
            </p:cNvSpPr>
            <p:nvPr/>
          </p:nvSpPr>
          <p:spPr bwMode="auto">
            <a:xfrm flipV="1">
              <a:off x="6660" y="2880"/>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90" name="Line 23">
              <a:extLst>
                <a:ext uri="{FF2B5EF4-FFF2-40B4-BE49-F238E27FC236}">
                  <a16:creationId xmlns:a16="http://schemas.microsoft.com/office/drawing/2014/main" xmlns="" id="{E4C0F187-9500-8943-B2DB-F8626BEA7E5C}"/>
                </a:ext>
              </a:extLst>
            </p:cNvPr>
            <p:cNvSpPr>
              <a:spLocks noChangeShapeType="1"/>
            </p:cNvSpPr>
            <p:nvPr/>
          </p:nvSpPr>
          <p:spPr bwMode="auto">
            <a:xfrm>
              <a:off x="3240" y="2880"/>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91" name="Line 24">
              <a:extLst>
                <a:ext uri="{FF2B5EF4-FFF2-40B4-BE49-F238E27FC236}">
                  <a16:creationId xmlns:a16="http://schemas.microsoft.com/office/drawing/2014/main" xmlns="" id="{EBAF81D0-3EB6-E742-AD35-9E09FD7AD351}"/>
                </a:ext>
              </a:extLst>
            </p:cNvPr>
            <p:cNvSpPr>
              <a:spLocks noChangeShapeType="1"/>
            </p:cNvSpPr>
            <p:nvPr/>
          </p:nvSpPr>
          <p:spPr bwMode="auto">
            <a:xfrm>
              <a:off x="7560" y="2880"/>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92" name="Line 25">
              <a:extLst>
                <a:ext uri="{FF2B5EF4-FFF2-40B4-BE49-F238E27FC236}">
                  <a16:creationId xmlns:a16="http://schemas.microsoft.com/office/drawing/2014/main" xmlns="" id="{1D63837D-FC19-2547-B3CB-049FB56F4E53}"/>
                </a:ext>
              </a:extLst>
            </p:cNvPr>
            <p:cNvSpPr>
              <a:spLocks noChangeShapeType="1"/>
            </p:cNvSpPr>
            <p:nvPr/>
          </p:nvSpPr>
          <p:spPr bwMode="auto">
            <a:xfrm flipV="1">
              <a:off x="6661" y="4680"/>
              <a:ext cx="0" cy="990"/>
            </a:xfrm>
            <a:prstGeom prst="line">
              <a:avLst/>
            </a:prstGeom>
            <a:noFill/>
            <a:ln w="9525">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93" name="Line 26">
              <a:extLst>
                <a:ext uri="{FF2B5EF4-FFF2-40B4-BE49-F238E27FC236}">
                  <a16:creationId xmlns:a16="http://schemas.microsoft.com/office/drawing/2014/main" xmlns="" id="{127AACB7-B534-7C4F-AA9A-0A87B09DB071}"/>
                </a:ext>
              </a:extLst>
            </p:cNvPr>
            <p:cNvSpPr>
              <a:spLocks noChangeShapeType="1"/>
            </p:cNvSpPr>
            <p:nvPr/>
          </p:nvSpPr>
          <p:spPr bwMode="auto">
            <a:xfrm>
              <a:off x="7560" y="4680"/>
              <a:ext cx="0" cy="990"/>
            </a:xfrm>
            <a:prstGeom prst="line">
              <a:avLst/>
            </a:prstGeom>
            <a:noFill/>
            <a:ln w="9525">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94" name="Line 27">
              <a:extLst>
                <a:ext uri="{FF2B5EF4-FFF2-40B4-BE49-F238E27FC236}">
                  <a16:creationId xmlns:a16="http://schemas.microsoft.com/office/drawing/2014/main" xmlns="" id="{7A4F8DAA-D74C-B242-986A-6D52862226E7}"/>
                </a:ext>
              </a:extLst>
            </p:cNvPr>
            <p:cNvSpPr>
              <a:spLocks noChangeShapeType="1"/>
            </p:cNvSpPr>
            <p:nvPr/>
          </p:nvSpPr>
          <p:spPr bwMode="auto">
            <a:xfrm>
              <a:off x="5040" y="3528"/>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30" name="TextBox 5">
            <a:extLst>
              <a:ext uri="{FF2B5EF4-FFF2-40B4-BE49-F238E27FC236}">
                <a16:creationId xmlns:a16="http://schemas.microsoft.com/office/drawing/2014/main" xmlns="" id="{CDD9154E-3406-2646-9C3F-EE6E36D02DCE}"/>
              </a:ext>
            </a:extLst>
          </p:cNvPr>
          <p:cNvSpPr txBox="1">
            <a:spLocks noChangeArrowheads="1"/>
          </p:cNvSpPr>
          <p:nvPr/>
        </p:nvSpPr>
        <p:spPr bwMode="auto">
          <a:xfrm>
            <a:off x="7701423" y="5909230"/>
            <a:ext cx="374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r>
              <a:rPr lang="es-CL" sz="1200">
                <a:latin typeface="+mn-lt"/>
              </a:rPr>
              <a:t>Fuente: William Dick, Banco Mundial </a:t>
            </a:r>
          </a:p>
        </p:txBody>
      </p:sp>
    </p:spTree>
    <p:extLst>
      <p:ext uri="{BB962C8B-B14F-4D97-AF65-F5344CB8AC3E}">
        <p14:creationId xmlns:p14="http://schemas.microsoft.com/office/powerpoint/2010/main" val="411247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635BA080-876A-4A89-ACDF-0FF029604B15}"/>
              </a:ext>
            </a:extLst>
          </p:cNvPr>
          <p:cNvSpPr txBox="1"/>
          <p:nvPr/>
        </p:nvSpPr>
        <p:spPr>
          <a:xfrm>
            <a:off x="5698274" y="464141"/>
            <a:ext cx="6010508" cy="3628557"/>
          </a:xfrm>
          <a:prstGeom prst="rect">
            <a:avLst/>
          </a:prstGeom>
          <a:noFill/>
        </p:spPr>
        <p:txBody>
          <a:bodyPr wrap="square" rtlCol="0">
            <a:spAutoFit/>
          </a:bodyPr>
          <a:lstStyle/>
          <a:p>
            <a:pPr lvl="1">
              <a:lnSpc>
                <a:spcPts val="4000"/>
              </a:lnSpc>
            </a:pPr>
            <a:r>
              <a:rPr lang="es-ES" sz="2800" b="1" dirty="0">
                <a:solidFill>
                  <a:srgbClr val="F5A904"/>
                </a:solidFill>
                <a:latin typeface="Tahoma" panose="020B0604030504040204" pitchFamily="34" charset="0"/>
                <a:ea typeface="Tahoma" panose="020B0604030504040204" pitchFamily="34" charset="0"/>
                <a:cs typeface="Tahoma" panose="020B0604030504040204" pitchFamily="34" charset="0"/>
              </a:rPr>
              <a:t>¿</a:t>
            </a:r>
            <a:r>
              <a:rPr lang="es-ES_tradnl" sz="2800" b="1" dirty="0">
                <a:solidFill>
                  <a:srgbClr val="F5A904"/>
                </a:solidFill>
                <a:latin typeface="Tahoma" panose="020B0604030504040204" pitchFamily="34" charset="0"/>
                <a:ea typeface="Tahoma" panose="020B0604030504040204" pitchFamily="34" charset="0"/>
                <a:cs typeface="Tahoma" panose="020B0604030504040204" pitchFamily="34" charset="0"/>
              </a:rPr>
              <a:t>Puede el seguro paramétrico proporcionar soluciones para las necesidades de transferencia de riesgo de pequeños agricultores familiares? </a:t>
            </a:r>
            <a:r>
              <a:rPr lang="es-ES_tradnl" sz="2400" b="1" dirty="0">
                <a:solidFill>
                  <a:srgbClr val="0070C0"/>
                </a:solidFill>
                <a:latin typeface="Tahoma" panose="020B0604030504040204" pitchFamily="34" charset="0"/>
                <a:ea typeface="Tahoma" panose="020B0604030504040204" pitchFamily="34" charset="0"/>
                <a:cs typeface="Tahoma" panose="020B0604030504040204" pitchFamily="34" charset="0"/>
              </a:rPr>
              <a:t>Lecciones de África y </a:t>
            </a:r>
            <a:r>
              <a:rPr lang="es-ES" sz="2400" b="1" dirty="0">
                <a:solidFill>
                  <a:srgbClr val="0070C0"/>
                </a:solidFill>
                <a:latin typeface="Tahoma" panose="020B0604030504040204" pitchFamily="34" charset="0"/>
                <a:ea typeface="Tahoma" panose="020B0604030504040204" pitchFamily="34" charset="0"/>
                <a:cs typeface="Tahoma" panose="020B0604030504040204" pitchFamily="34" charset="0"/>
              </a:rPr>
              <a:t>Asia</a:t>
            </a:r>
          </a:p>
        </p:txBody>
      </p:sp>
      <p:sp>
        <p:nvSpPr>
          <p:cNvPr id="2" name="TextBox 1">
            <a:extLst>
              <a:ext uri="{FF2B5EF4-FFF2-40B4-BE49-F238E27FC236}">
                <a16:creationId xmlns:a16="http://schemas.microsoft.com/office/drawing/2014/main" xmlns="" id="{B96C9191-21BD-2941-8B17-41B63CE4960B}"/>
              </a:ext>
            </a:extLst>
          </p:cNvPr>
          <p:cNvSpPr txBox="1"/>
          <p:nvPr/>
        </p:nvSpPr>
        <p:spPr>
          <a:xfrm>
            <a:off x="6543675" y="4171943"/>
            <a:ext cx="5165107" cy="646331"/>
          </a:xfrm>
          <a:prstGeom prst="rect">
            <a:avLst/>
          </a:prstGeom>
          <a:noFill/>
        </p:spPr>
        <p:txBody>
          <a:bodyPr wrap="square" rtlCol="0">
            <a:spAutoFit/>
          </a:bodyPr>
          <a:lstStyle/>
          <a:p>
            <a:r>
              <a:rPr lang="es-ES_tradnl" dirty="0"/>
              <a:t>Preparado por: Charles Stutley, especialista en </a:t>
            </a:r>
            <a:r>
              <a:rPr lang="es-ES_tradnl"/>
              <a:t>seguros agrícolas.</a:t>
            </a:r>
            <a:endParaRPr lang="es-ES_tradnl" dirty="0"/>
          </a:p>
        </p:txBody>
      </p:sp>
    </p:spTree>
    <p:extLst>
      <p:ext uri="{BB962C8B-B14F-4D97-AF65-F5344CB8AC3E}">
        <p14:creationId xmlns:p14="http://schemas.microsoft.com/office/powerpoint/2010/main" val="21778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4" y="274320"/>
            <a:ext cx="10370634"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ES_tradnl" altLang="en-US" sz="3200" dirty="0">
                <a:ea typeface="ＭＳ Ｐゴシック" panose="020B0600070205080204" pitchFamily="34" charset="-128"/>
              </a:rPr>
              <a:t>Desafíos del seguro agropecuario en África y Asia</a:t>
            </a:r>
            <a:br>
              <a:rPr lang="es-ES_tradnl" altLang="en-US" sz="3200" dirty="0">
                <a:ea typeface="ＭＳ Ｐゴシック" panose="020B0600070205080204" pitchFamily="34" charset="-128"/>
              </a:rPr>
            </a:b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315845" y="1326996"/>
            <a:ext cx="10459844" cy="4510278"/>
          </a:xfrm>
        </p:spPr>
        <p:txBody>
          <a:bodyPr>
            <a:normAutofit/>
          </a:bodyPr>
          <a:lstStyle/>
          <a:p>
            <a:r>
              <a:rPr lang="es-ES_tradnl" altLang="en-US" sz="1900" b="1" dirty="0">
                <a:ea typeface="ＭＳ Ｐゴシック" panose="020B0600070205080204" pitchFamily="34" charset="-128"/>
              </a:rPr>
              <a:t>Limitantes para la demanda:</a:t>
            </a:r>
          </a:p>
          <a:p>
            <a:pPr lvl="1"/>
            <a:r>
              <a:rPr lang="es-ES_tradnl" altLang="en-US" sz="1700" dirty="0">
                <a:ea typeface="ＭＳ Ｐゴシック" panose="020B0600070205080204" pitchFamily="34" charset="-128"/>
              </a:rPr>
              <a:t>Predominancia de agricultura familiar orientadas mayormente a subsistencia.</a:t>
            </a:r>
          </a:p>
          <a:p>
            <a:pPr lvl="1"/>
            <a:r>
              <a:rPr lang="es-ES_tradnl" altLang="en-US" sz="1700" dirty="0">
                <a:ea typeface="ＭＳ Ｐゴシック" panose="020B0600070205080204" pitchFamily="34" charset="-128"/>
              </a:rPr>
              <a:t>Predominancia de minifundios, en su mayoría, con superficies menores a las 2 hectáreas.</a:t>
            </a:r>
          </a:p>
          <a:p>
            <a:pPr lvl="1"/>
            <a:r>
              <a:rPr lang="es-ES_tradnl" altLang="en-US" sz="1700" dirty="0">
                <a:ea typeface="ＭＳ Ｐゴシック" panose="020B0600070205080204" pitchFamily="34" charset="-128"/>
              </a:rPr>
              <a:t>Sistemas de producción complejos y poco resilientes a impactos climáticos.</a:t>
            </a:r>
          </a:p>
          <a:p>
            <a:pPr lvl="1"/>
            <a:r>
              <a:rPr lang="es-ES_tradnl" altLang="en-US" sz="1700" dirty="0">
                <a:ea typeface="ＭＳ Ｐゴシック" panose="020B0600070205080204" pitchFamily="34" charset="-128"/>
              </a:rPr>
              <a:t>Regímenes de propiedad de la tierra frágiles (arrendatarios o aparceros sin contrato formal)</a:t>
            </a:r>
          </a:p>
          <a:p>
            <a:pPr lvl="1"/>
            <a:r>
              <a:rPr lang="es-ES_tradnl" altLang="en-US" sz="1700" dirty="0">
                <a:ea typeface="ＭＳ Ｐゴシック" panose="020B0600070205080204" pitchFamily="34" charset="-128"/>
              </a:rPr>
              <a:t>Desconocimiento de los productos de seguros y falta de confianza en las aseguradoras</a:t>
            </a:r>
          </a:p>
          <a:p>
            <a:pPr lvl="1"/>
            <a:r>
              <a:rPr lang="es-ES_tradnl" altLang="en-US" sz="1700" dirty="0">
                <a:ea typeface="ＭＳ Ｐゴシック" panose="020B0600070205080204" pitchFamily="34" charset="-128"/>
              </a:rPr>
              <a:t>Falta de capacidad financiera y/o disposición para pagar primas de seguros.</a:t>
            </a:r>
          </a:p>
          <a:p>
            <a:r>
              <a:rPr lang="es-ES_tradnl" altLang="en-US" sz="1900" b="1" dirty="0">
                <a:ea typeface="ＭＳ Ｐゴシック" panose="020B0600070205080204" pitchFamily="34" charset="-128"/>
              </a:rPr>
              <a:t>Desafíos de la oferta de seguros:</a:t>
            </a:r>
          </a:p>
          <a:p>
            <a:pPr lvl="1"/>
            <a:r>
              <a:rPr lang="es-ES_tradnl" altLang="en-US" sz="1700" dirty="0">
                <a:ea typeface="ＭＳ Ｐゴシック" panose="020B0600070205080204" pitchFamily="34" charset="-128"/>
              </a:rPr>
              <a:t>Compañías de Seguros con redes comerciales, por lo general, escasamente desarrolladas en las zonas rurales. </a:t>
            </a:r>
          </a:p>
          <a:p>
            <a:pPr lvl="1"/>
            <a:r>
              <a:rPr lang="es-ES_tradnl" altLang="en-US" sz="1700" dirty="0">
                <a:ea typeface="ＭＳ Ｐゴシック" panose="020B0600070205080204" pitchFamily="34" charset="-128"/>
              </a:rPr>
              <a:t>Falta de conocimiento de la industria aseguradora de las necesidades de los pequeños agricultores familiares.</a:t>
            </a:r>
          </a:p>
          <a:p>
            <a:pPr lvl="1"/>
            <a:r>
              <a:rPr lang="es-ES_tradnl" altLang="en-US" sz="1700" dirty="0">
                <a:ea typeface="ＭＳ Ｐゴシック" panose="020B0600070205080204" pitchFamily="34" charset="-128"/>
              </a:rPr>
              <a:t>Escasez de información respecto a datos de producción y climáticos dificultan el desarrollo de productos. </a:t>
            </a:r>
          </a:p>
          <a:p>
            <a:pPr lvl="1"/>
            <a:r>
              <a:rPr lang="es-ES_tradnl" altLang="en-US" sz="1700" dirty="0">
                <a:ea typeface="ＭＳ Ｐゴシック" panose="020B0600070205080204" pitchFamily="34" charset="-128"/>
              </a:rPr>
              <a:t>Primas unitarias muy bajas y  altos costos de transacción asociados a los seguros agropecuarios.</a:t>
            </a:r>
          </a:p>
          <a:p>
            <a:pPr lvl="1"/>
            <a:r>
              <a:rPr lang="es-ES_tradnl" altLang="en-US" sz="1700" dirty="0">
                <a:ea typeface="ＭＳ Ｐゴシック" panose="020B0600070205080204" pitchFamily="34" charset="-128"/>
              </a:rPr>
              <a:t>Interés asegurable relacionado con la protección del consumo que con las inversiones o acceso al crédito.</a:t>
            </a:r>
          </a:p>
          <a:p>
            <a:pPr lvl="1"/>
            <a:r>
              <a:rPr lang="es-ES_tradnl" altLang="en-US" sz="1700" dirty="0">
                <a:ea typeface="ＭＳ Ｐゴシック" panose="020B0600070205080204" pitchFamily="34" charset="-128"/>
              </a:rPr>
              <a:t>Falta de capacidad de la industria para realizar las inversiones necesarias para desarrollar el ramo </a:t>
            </a:r>
          </a:p>
        </p:txBody>
      </p:sp>
    </p:spTree>
    <p:extLst>
      <p:ext uri="{BB962C8B-B14F-4D97-AF65-F5344CB8AC3E}">
        <p14:creationId xmlns:p14="http://schemas.microsoft.com/office/powerpoint/2010/main" val="233377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4" y="274320"/>
            <a:ext cx="10370634"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AR" altLang="en-US" sz="3200" dirty="0">
                <a:ea typeface="ＭＳ Ｐゴシック" panose="020B0600070205080204" pitchFamily="34" charset="-128"/>
              </a:rPr>
              <a:t>El Seguro paramétrico como una alternativa para la transferencia del riesgos agropecuario en África y Asia</a:t>
            </a:r>
            <a:br>
              <a:rPr lang="es-AR" altLang="en-US" sz="3200" dirty="0">
                <a:ea typeface="ＭＳ Ｐゴシック" panose="020B0600070205080204" pitchFamily="34" charset="-128"/>
              </a:rPr>
            </a:b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315845" y="1326996"/>
            <a:ext cx="10459844" cy="4510278"/>
          </a:xfrm>
        </p:spPr>
        <p:txBody>
          <a:bodyPr>
            <a:normAutofit fontScale="92500" lnSpcReduction="10000"/>
          </a:bodyPr>
          <a:lstStyle/>
          <a:p>
            <a:pPr>
              <a:spcAft>
                <a:spcPts val="600"/>
              </a:spcAft>
            </a:pPr>
            <a:r>
              <a:rPr lang="es-ES_tradnl" sz="1900" b="1" dirty="0"/>
              <a:t>El seguro paramétrico climático es visto como una alternativa al seguro tradicional:</a:t>
            </a:r>
          </a:p>
          <a:p>
            <a:pPr lvl="1"/>
            <a:r>
              <a:rPr lang="es-ES" altLang="en-US" sz="1700" dirty="0">
                <a:ea typeface="ＭＳ Ｐゴシック" panose="020B0600070205080204" pitchFamily="34" charset="-128"/>
              </a:rPr>
              <a:t>Los costos de administración y operación del seguro paramétrico son mucho más bajos.</a:t>
            </a:r>
          </a:p>
          <a:p>
            <a:pPr lvl="1"/>
            <a:r>
              <a:rPr lang="es-ES" altLang="en-US" sz="1700" dirty="0">
                <a:ea typeface="ＭＳ Ｐゴシック" panose="020B0600070205080204" pitchFamily="34" charset="-128"/>
              </a:rPr>
              <a:t>Se minimizan los problemas de riesgo moral y selección adversa por parte de los agricultores.</a:t>
            </a:r>
          </a:p>
          <a:p>
            <a:pPr lvl="1"/>
            <a:r>
              <a:rPr lang="es-ES" altLang="en-US" sz="1700" dirty="0">
                <a:ea typeface="ＭＳ Ｐゴシック" panose="020B0600070205080204" pitchFamily="34" charset="-128"/>
              </a:rPr>
              <a:t>Los datos que se utilizan como subyacente para estos productos son mas factibles de obtener</a:t>
            </a:r>
          </a:p>
          <a:p>
            <a:pPr>
              <a:spcAft>
                <a:spcPts val="600"/>
              </a:spcAft>
            </a:pPr>
            <a:r>
              <a:rPr lang="es-ES" sz="1900" b="1" dirty="0"/>
              <a:t>Seguro paramétrico está siendo fuertemente promovido por gobiernos y donantes como una estrategia de adaptación al cambio climático en países en desarrollo</a:t>
            </a:r>
            <a:r>
              <a:rPr lang="es-ES_tradnl" sz="1900" b="1" dirty="0"/>
              <a:t>:</a:t>
            </a:r>
          </a:p>
          <a:p>
            <a:pPr lvl="1"/>
            <a:r>
              <a:rPr lang="es-ES" altLang="en-US" sz="1700" dirty="0">
                <a:ea typeface="ＭＳ Ｐゴシック" panose="020B0600070205080204" pitchFamily="34" charset="-128"/>
              </a:rPr>
              <a:t>Acuerdo Climático de París 2015 que incluye seguro climático</a:t>
            </a:r>
          </a:p>
          <a:p>
            <a:pPr lvl="1"/>
            <a:r>
              <a:rPr lang="es-ES" altLang="en-US" sz="1700" dirty="0">
                <a:ea typeface="ＭＳ Ｐゴシック" panose="020B0600070205080204" pitchFamily="34" charset="-128"/>
              </a:rPr>
              <a:t>Iniciativa G7 (2015) sobre seguro contra riesgos climáticos (</a:t>
            </a:r>
            <a:r>
              <a:rPr lang="es-ES" altLang="en-US" sz="1700" dirty="0" err="1">
                <a:ea typeface="ＭＳ Ｐゴシック" panose="020B0600070205080204" pitchFamily="34" charset="-128"/>
              </a:rPr>
              <a:t>InsuResilience</a:t>
            </a:r>
            <a:r>
              <a:rPr lang="es-ES" altLang="en-US" sz="1700" dirty="0">
                <a:ea typeface="ＭＳ Ｐゴシック" panose="020B0600070205080204" pitchFamily="34" charset="-128"/>
              </a:rPr>
              <a:t>): tiene como objetivo proporcionar un seguro directo o indirecto para 500 millones de personas pobres en países en desarrollo para 2020,</a:t>
            </a:r>
          </a:p>
          <a:p>
            <a:pPr>
              <a:spcAft>
                <a:spcPts val="600"/>
              </a:spcAft>
            </a:pPr>
            <a:r>
              <a:rPr lang="es-ES" sz="1900" b="1" dirty="0"/>
              <a:t>En los últimos 15 años, se han lanzado alrededor de 150 proyectos piloto principalmente de seguro paramétrico en países en desarrollo de África, Asia y el Pacífico, América Latina y el Caribe.</a:t>
            </a:r>
          </a:p>
          <a:p>
            <a:pPr>
              <a:spcAft>
                <a:spcPts val="600"/>
              </a:spcAft>
            </a:pPr>
            <a:r>
              <a:rPr lang="es-ES" sz="1900" b="1" dirty="0"/>
              <a:t>Muchos esquemas piloto han encontrado graves problemas de “riesgo de base” y han sido terminados.</a:t>
            </a:r>
          </a:p>
          <a:p>
            <a:pPr>
              <a:spcAft>
                <a:spcPts val="600"/>
              </a:spcAft>
            </a:pPr>
            <a:r>
              <a:rPr lang="es-ES" sz="1900" b="1" dirty="0"/>
              <a:t>Sin embargo existen casos exitosos en África y Asia, de los cuales se pueden extraer experiencias y aprendizajes:</a:t>
            </a:r>
          </a:p>
          <a:p>
            <a:pPr>
              <a:spcAft>
                <a:spcPts val="600"/>
              </a:spcAft>
            </a:pPr>
            <a:endParaRPr lang="es-ES" altLang="en-US" sz="2100" dirty="0">
              <a:ea typeface="ＭＳ Ｐゴシック" panose="020B0600070205080204" pitchFamily="34" charset="-128"/>
            </a:endParaRPr>
          </a:p>
        </p:txBody>
      </p:sp>
    </p:spTree>
    <p:extLst>
      <p:ext uri="{BB962C8B-B14F-4D97-AF65-F5344CB8AC3E}">
        <p14:creationId xmlns:p14="http://schemas.microsoft.com/office/powerpoint/2010/main" val="73811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4" y="274320"/>
            <a:ext cx="10370634"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ES" altLang="en-US" sz="3200" dirty="0">
                <a:ea typeface="ＭＳ Ｐゴシック" panose="020B0600070205080204" pitchFamily="34" charset="-128"/>
              </a:rPr>
              <a:t>Vinculación del seguro paramétrico con medidas de crédito y ahorro y reducción de riesgos- Enfoque R4, </a:t>
            </a:r>
            <a:r>
              <a:rPr lang="es-ES" altLang="en-US" sz="3200" dirty="0" err="1">
                <a:ea typeface="ＭＳ Ｐゴシック" panose="020B0600070205080204" pitchFamily="34" charset="-128"/>
              </a:rPr>
              <a:t>Africa</a:t>
            </a:r>
            <a:r>
              <a:rPr lang="es-ES_tradnl" altLang="en-US" sz="3200" dirty="0">
                <a:ea typeface="ＭＳ Ｐゴシック" panose="020B0600070205080204" pitchFamily="34" charset="-128"/>
              </a:rPr>
              <a:t/>
            </a:r>
            <a:br>
              <a:rPr lang="es-ES_tradnl" altLang="en-US" sz="3200" dirty="0">
                <a:ea typeface="ＭＳ Ｐゴシック" panose="020B0600070205080204" pitchFamily="34" charset="-128"/>
              </a:rPr>
            </a:b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315845" y="1311965"/>
            <a:ext cx="7036471" cy="4525309"/>
          </a:xfrm>
        </p:spPr>
        <p:txBody>
          <a:bodyPr>
            <a:normAutofit fontScale="85000" lnSpcReduction="10000"/>
          </a:bodyPr>
          <a:lstStyle/>
          <a:p>
            <a:pPr>
              <a:spcBef>
                <a:spcPts val="0"/>
              </a:spcBef>
              <a:spcAft>
                <a:spcPts val="1200"/>
              </a:spcAft>
              <a:defRPr/>
            </a:pPr>
            <a:r>
              <a:rPr lang="es-ES_tradnl" sz="1900" b="1" dirty="0">
                <a:ea typeface="ＭＳ Ｐゴシック" pitchFamily="-1" charset="-128"/>
                <a:cs typeface="Calibri"/>
              </a:rPr>
              <a:t>R4 : iniciativa de Oxfam América y el Programa Mundial de Alimentos</a:t>
            </a:r>
          </a:p>
          <a:p>
            <a:pPr>
              <a:spcBef>
                <a:spcPts val="0"/>
              </a:spcBef>
              <a:spcAft>
                <a:spcPts val="1200"/>
              </a:spcAft>
              <a:defRPr/>
            </a:pPr>
            <a:r>
              <a:rPr lang="es-ES_tradnl" sz="1900" b="1" dirty="0">
                <a:ea typeface="ＭＳ Ｐゴシック" pitchFamily="-1" charset="-128"/>
                <a:cs typeface="Calibri"/>
              </a:rPr>
              <a:t>Objetivo: desarrollar la resiliencia de los agricultores familiares con inseguridad alimentaria a través de la gestión integrada de riesgos</a:t>
            </a:r>
            <a:endParaRPr lang="es-ES_tradnl" sz="1900" dirty="0">
              <a:ea typeface="ＭＳ Ｐゴシック" pitchFamily="-1" charset="-128"/>
              <a:cs typeface="Calibri"/>
            </a:endParaRPr>
          </a:p>
          <a:p>
            <a:pPr lvl="1">
              <a:spcBef>
                <a:spcPts val="0"/>
              </a:spcBef>
              <a:spcAft>
                <a:spcPts val="600"/>
              </a:spcAft>
              <a:defRPr/>
            </a:pPr>
            <a:r>
              <a:rPr lang="es-ES_tradnl" sz="1700" dirty="0">
                <a:ea typeface="ＭＳ Ｐゴシック" pitchFamily="-1" charset="-128"/>
                <a:cs typeface="Calibri"/>
              </a:rPr>
              <a:t>Los agricultores realizan obras publicas destinadas a la reducción de los riesgos y pagan sus primas de seguro de cosechas en especie</a:t>
            </a:r>
          </a:p>
          <a:p>
            <a:pPr lvl="1">
              <a:spcBef>
                <a:spcPts val="0"/>
              </a:spcBef>
              <a:spcAft>
                <a:spcPts val="600"/>
              </a:spcAft>
              <a:defRPr/>
            </a:pPr>
            <a:r>
              <a:rPr lang="es-ES_tradnl" sz="1700" dirty="0">
                <a:ea typeface="ＭＳ Ｐゴシック" pitchFamily="-1" charset="-128"/>
                <a:cs typeface="Calibri"/>
              </a:rPr>
              <a:t>Creación de reservas de riesgo (ahorro)</a:t>
            </a:r>
          </a:p>
          <a:p>
            <a:pPr lvl="1">
              <a:spcBef>
                <a:spcPts val="0"/>
              </a:spcBef>
              <a:spcAft>
                <a:spcPts val="600"/>
              </a:spcAft>
              <a:defRPr/>
            </a:pPr>
            <a:r>
              <a:rPr lang="es-ES_tradnl" sz="1700" dirty="0">
                <a:ea typeface="ＭＳ Ｐゴシック" pitchFamily="-1" charset="-128"/>
                <a:cs typeface="Calibri"/>
              </a:rPr>
              <a:t>Prudente toma de riesgos (crédito)</a:t>
            </a:r>
          </a:p>
          <a:p>
            <a:pPr lvl="1">
              <a:spcBef>
                <a:spcPts val="0"/>
              </a:spcBef>
              <a:spcAft>
                <a:spcPts val="600"/>
              </a:spcAft>
              <a:defRPr/>
            </a:pPr>
            <a:r>
              <a:rPr lang="es-ES_tradnl" sz="1700" dirty="0">
                <a:ea typeface="ＭＳ Ｐゴシック" pitchFamily="-1" charset="-128"/>
                <a:cs typeface="Calibri"/>
              </a:rPr>
              <a:t>Transferencia de riesgos a través del seguro del índice de sequía</a:t>
            </a:r>
          </a:p>
          <a:p>
            <a:pPr>
              <a:spcBef>
                <a:spcPts val="0"/>
              </a:spcBef>
              <a:spcAft>
                <a:spcPts val="1200"/>
              </a:spcAft>
              <a:defRPr/>
            </a:pPr>
            <a:r>
              <a:rPr lang="es-ES_tradnl" sz="1900" b="1" dirty="0">
                <a:ea typeface="ＭＳ Ｐゴシック" pitchFamily="-1" charset="-128"/>
                <a:cs typeface="Calibri"/>
              </a:rPr>
              <a:t>Logros e Impactos:</a:t>
            </a:r>
          </a:p>
          <a:p>
            <a:pPr lvl="1">
              <a:spcBef>
                <a:spcPts val="0"/>
              </a:spcBef>
              <a:spcAft>
                <a:spcPts val="600"/>
              </a:spcAft>
              <a:defRPr/>
            </a:pPr>
            <a:r>
              <a:rPr lang="es-ES_tradnl" sz="1700" dirty="0">
                <a:ea typeface="ＭＳ Ｐゴシック" pitchFamily="-1" charset="-128"/>
                <a:cs typeface="Calibri"/>
              </a:rPr>
              <a:t>El R-4 comenzó en Etiopía en 2009 y ahora se ha expandido a Senegal, Zambia, Malawi y Zimbabue y actualmente (2020) cuenta con 100,000 asegurados.</a:t>
            </a:r>
          </a:p>
          <a:p>
            <a:pPr lvl="1">
              <a:spcBef>
                <a:spcPts val="0"/>
              </a:spcBef>
              <a:spcAft>
                <a:spcPts val="600"/>
              </a:spcAft>
              <a:defRPr/>
            </a:pPr>
            <a:r>
              <a:rPr lang="es-ES_tradnl" sz="1700" dirty="0">
                <a:ea typeface="ＭＳ Ｐゴシック" pitchFamily="-1" charset="-128"/>
                <a:cs typeface="Calibri"/>
              </a:rPr>
              <a:t>Beneficiarios de R-4: los ahorros se duplicaron e invirtieron más en semillas, fertilizantes y activos productivos, como los bueyes de arado</a:t>
            </a:r>
          </a:p>
          <a:p>
            <a:pPr>
              <a:spcBef>
                <a:spcPts val="0"/>
              </a:spcBef>
              <a:spcAft>
                <a:spcPts val="1200"/>
              </a:spcAft>
              <a:defRPr/>
            </a:pPr>
            <a:r>
              <a:rPr lang="es-ES_tradnl" sz="1800" b="1" dirty="0">
                <a:ea typeface="ＭＳ Ｐゴシック" pitchFamily="-1" charset="-128"/>
                <a:cs typeface="Calibri"/>
              </a:rPr>
              <a:t>Problemas y desafíos</a:t>
            </a:r>
          </a:p>
          <a:p>
            <a:pPr lvl="1">
              <a:spcBef>
                <a:spcPts val="0"/>
              </a:spcBef>
              <a:spcAft>
                <a:spcPts val="600"/>
              </a:spcAft>
              <a:defRPr/>
            </a:pPr>
            <a:r>
              <a:rPr lang="es-ES_tradnl" sz="1700" dirty="0">
                <a:ea typeface="ＭＳ Ｐゴシック" pitchFamily="-1" charset="-128"/>
                <a:cs typeface="Calibri"/>
              </a:rPr>
              <a:t>El seguro del índice de cultivos es muy costoso (tasas promedio del 15% - 20%)</a:t>
            </a:r>
          </a:p>
          <a:p>
            <a:pPr lvl="1">
              <a:spcBef>
                <a:spcPts val="0"/>
              </a:spcBef>
              <a:spcAft>
                <a:spcPts val="600"/>
              </a:spcAft>
              <a:defRPr/>
            </a:pPr>
            <a:r>
              <a:rPr lang="es-ES_tradnl" sz="1700" dirty="0">
                <a:ea typeface="ＭＳ Ｐゴシック" pitchFamily="-1" charset="-128"/>
                <a:cs typeface="Calibri"/>
              </a:rPr>
              <a:t>¿Es el ahorro una forma más rentable de cubrir la exposición al riesgo de sequía que el Seguro para los agricultores familiares?</a:t>
            </a:r>
            <a:endParaRPr lang="es-ES_tradnl" altLang="it-IT" sz="1000" b="1" dirty="0"/>
          </a:p>
        </p:txBody>
      </p:sp>
      <p:grpSp>
        <p:nvGrpSpPr>
          <p:cNvPr id="10" name="Group 9">
            <a:extLst>
              <a:ext uri="{FF2B5EF4-FFF2-40B4-BE49-F238E27FC236}">
                <a16:creationId xmlns:a16="http://schemas.microsoft.com/office/drawing/2014/main" xmlns="" id="{1E751907-D7E8-4C23-A9BC-9872873BBDA4}"/>
              </a:ext>
            </a:extLst>
          </p:cNvPr>
          <p:cNvGrpSpPr/>
          <p:nvPr/>
        </p:nvGrpSpPr>
        <p:grpSpPr>
          <a:xfrm>
            <a:off x="8353410" y="1447483"/>
            <a:ext cx="3215650" cy="3200400"/>
            <a:chOff x="8078420" y="2162947"/>
            <a:chExt cx="3215650" cy="3200400"/>
          </a:xfrm>
        </p:grpSpPr>
        <p:pic>
          <p:nvPicPr>
            <p:cNvPr id="4" name="Picture 1">
              <a:extLst>
                <a:ext uri="{FF2B5EF4-FFF2-40B4-BE49-F238E27FC236}">
                  <a16:creationId xmlns:a16="http://schemas.microsoft.com/office/drawing/2014/main" xmlns="" id="{27483F62-6B92-4D55-A358-94EDE2C857F8}"/>
                </a:ext>
              </a:extLst>
            </p:cNvPr>
            <p:cNvPicPr>
              <a:picLocks noChangeAspect="1"/>
            </p:cNvPicPr>
            <p:nvPr/>
          </p:nvPicPr>
          <p:blipFill>
            <a:blip r:embed="rId2" cstate="print"/>
            <a:srcRect/>
            <a:stretch>
              <a:fillRect/>
            </a:stretch>
          </p:blipFill>
          <p:spPr bwMode="auto">
            <a:xfrm>
              <a:off x="8078420" y="2162947"/>
              <a:ext cx="3215650" cy="3200400"/>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97EF7F46-7A29-41F1-8083-94AB757AE745}"/>
                </a:ext>
              </a:extLst>
            </p:cNvPr>
            <p:cNvSpPr txBox="1"/>
            <p:nvPr/>
          </p:nvSpPr>
          <p:spPr>
            <a:xfrm>
              <a:off x="9855428" y="3233530"/>
              <a:ext cx="1117372" cy="153888"/>
            </a:xfrm>
            <a:prstGeom prst="rect">
              <a:avLst/>
            </a:prstGeom>
            <a:solidFill>
              <a:schemeClr val="bg1"/>
            </a:solidFill>
          </p:spPr>
          <p:txBody>
            <a:bodyPr wrap="square" lIns="0" tIns="0" rIns="0" bIns="0" rtlCol="0">
              <a:spAutoFit/>
            </a:bodyPr>
            <a:lstStyle/>
            <a:p>
              <a:pPr algn="ctr"/>
              <a:r>
                <a:rPr lang="es-AR" sz="1000" dirty="0"/>
                <a:t>Reducción de Riesgos</a:t>
              </a:r>
            </a:p>
          </p:txBody>
        </p:sp>
        <p:sp>
          <p:nvSpPr>
            <p:cNvPr id="7" name="TextBox 6">
              <a:extLst>
                <a:ext uri="{FF2B5EF4-FFF2-40B4-BE49-F238E27FC236}">
                  <a16:creationId xmlns:a16="http://schemas.microsoft.com/office/drawing/2014/main" xmlns="" id="{43FB023F-542C-4979-9B1B-3FFCC1F29F91}"/>
                </a:ext>
              </a:extLst>
            </p:cNvPr>
            <p:cNvSpPr txBox="1"/>
            <p:nvPr/>
          </p:nvSpPr>
          <p:spPr>
            <a:xfrm>
              <a:off x="9965634" y="4810540"/>
              <a:ext cx="1007165" cy="307777"/>
            </a:xfrm>
            <a:prstGeom prst="rect">
              <a:avLst/>
            </a:prstGeom>
            <a:solidFill>
              <a:schemeClr val="bg1"/>
            </a:solidFill>
          </p:spPr>
          <p:txBody>
            <a:bodyPr wrap="square" lIns="0" tIns="0" rIns="0" bIns="0" rtlCol="0">
              <a:spAutoFit/>
            </a:bodyPr>
            <a:lstStyle/>
            <a:p>
              <a:pPr algn="ctr"/>
              <a:r>
                <a:rPr lang="es-AR" sz="1000" dirty="0"/>
                <a:t>Transferencia  de Riesgo</a:t>
              </a:r>
            </a:p>
          </p:txBody>
        </p:sp>
        <p:sp>
          <p:nvSpPr>
            <p:cNvPr id="8" name="TextBox 7">
              <a:extLst>
                <a:ext uri="{FF2B5EF4-FFF2-40B4-BE49-F238E27FC236}">
                  <a16:creationId xmlns:a16="http://schemas.microsoft.com/office/drawing/2014/main" xmlns="" id="{94EE852D-81DC-4105-A32D-8348836C9BAA}"/>
                </a:ext>
              </a:extLst>
            </p:cNvPr>
            <p:cNvSpPr txBox="1"/>
            <p:nvPr/>
          </p:nvSpPr>
          <p:spPr>
            <a:xfrm>
              <a:off x="8341066" y="4810539"/>
              <a:ext cx="1007165" cy="307777"/>
            </a:xfrm>
            <a:prstGeom prst="rect">
              <a:avLst/>
            </a:prstGeom>
            <a:solidFill>
              <a:schemeClr val="bg1"/>
            </a:solidFill>
          </p:spPr>
          <p:txBody>
            <a:bodyPr wrap="square" lIns="0" tIns="0" rIns="0" bIns="0" rtlCol="0">
              <a:spAutoFit/>
            </a:bodyPr>
            <a:lstStyle/>
            <a:p>
              <a:pPr algn="ctr"/>
              <a:r>
                <a:rPr lang="es-AR" sz="1000" dirty="0"/>
                <a:t>Reservas  de Riesgo</a:t>
              </a:r>
            </a:p>
          </p:txBody>
        </p:sp>
        <p:sp>
          <p:nvSpPr>
            <p:cNvPr id="9" name="TextBox 8">
              <a:extLst>
                <a:ext uri="{FF2B5EF4-FFF2-40B4-BE49-F238E27FC236}">
                  <a16:creationId xmlns:a16="http://schemas.microsoft.com/office/drawing/2014/main" xmlns="" id="{5082CF59-B664-4B94-97DD-89D5E913936A}"/>
                </a:ext>
              </a:extLst>
            </p:cNvPr>
            <p:cNvSpPr txBox="1"/>
            <p:nvPr/>
          </p:nvSpPr>
          <p:spPr>
            <a:xfrm>
              <a:off x="8398597" y="3073558"/>
              <a:ext cx="1007165" cy="307777"/>
            </a:xfrm>
            <a:prstGeom prst="rect">
              <a:avLst/>
            </a:prstGeom>
            <a:solidFill>
              <a:schemeClr val="bg1"/>
            </a:solidFill>
          </p:spPr>
          <p:txBody>
            <a:bodyPr wrap="square" lIns="0" tIns="0" rIns="0" bIns="0" rtlCol="0">
              <a:spAutoFit/>
            </a:bodyPr>
            <a:lstStyle/>
            <a:p>
              <a:pPr algn="ctr"/>
              <a:r>
                <a:rPr lang="es-AR" sz="1000" dirty="0"/>
                <a:t>Asunción prudente  de Riesgos</a:t>
              </a:r>
            </a:p>
          </p:txBody>
        </p:sp>
      </p:grpSp>
    </p:spTree>
    <p:extLst>
      <p:ext uri="{BB962C8B-B14F-4D97-AF65-F5344CB8AC3E}">
        <p14:creationId xmlns:p14="http://schemas.microsoft.com/office/powerpoint/2010/main" val="222700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4" y="274320"/>
            <a:ext cx="10370634"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ES" altLang="en-US" sz="3200" dirty="0">
                <a:ea typeface="ＭＳ Ｐゴシック" panose="020B0600070205080204" pitchFamily="34" charset="-128"/>
              </a:rPr>
              <a:t>Uso del seguro del índice de rendimiento para agricultores familiares- India: </a:t>
            </a:r>
            <a:r>
              <a:rPr lang="es-ES" altLang="en-US" sz="3200" dirty="0" err="1">
                <a:ea typeface="ＭＳ Ｐゴシック" panose="020B0600070205080204" pitchFamily="34" charset="-128"/>
              </a:rPr>
              <a:t>Pradhan</a:t>
            </a:r>
            <a:r>
              <a:rPr lang="es-ES" altLang="en-US" sz="3200" dirty="0">
                <a:ea typeface="ＭＳ Ｐゴシック" panose="020B0600070205080204" pitchFamily="34" charset="-128"/>
              </a:rPr>
              <a:t> </a:t>
            </a:r>
            <a:r>
              <a:rPr lang="es-ES" altLang="en-US" sz="3200" dirty="0" err="1">
                <a:ea typeface="ＭＳ Ｐゴシック" panose="020B0600070205080204" pitchFamily="34" charset="-128"/>
              </a:rPr>
              <a:t>Mantri</a:t>
            </a:r>
            <a:r>
              <a:rPr lang="es-ES" altLang="en-US" sz="3200" dirty="0">
                <a:ea typeface="ＭＳ Ｐゴシック" panose="020B0600070205080204" pitchFamily="34" charset="-128"/>
              </a:rPr>
              <a:t> </a:t>
            </a:r>
            <a:r>
              <a:rPr lang="es-ES" altLang="en-US" sz="3200" dirty="0" err="1">
                <a:ea typeface="ＭＳ Ｐゴシック" panose="020B0600070205080204" pitchFamily="34" charset="-128"/>
              </a:rPr>
              <a:t>Fasal</a:t>
            </a:r>
            <a:r>
              <a:rPr lang="es-ES" altLang="en-US" sz="3200" dirty="0">
                <a:ea typeface="ＭＳ Ｐゴシック" panose="020B0600070205080204" pitchFamily="34" charset="-128"/>
              </a:rPr>
              <a:t> </a:t>
            </a:r>
            <a:r>
              <a:rPr lang="es-ES" altLang="en-US" sz="3200" dirty="0" err="1">
                <a:ea typeface="ＭＳ Ｐゴシック" panose="020B0600070205080204" pitchFamily="34" charset="-128"/>
              </a:rPr>
              <a:t>Bima</a:t>
            </a:r>
            <a:r>
              <a:rPr lang="es-ES" altLang="en-US" sz="3200" dirty="0">
                <a:ea typeface="ＭＳ Ｐゴシック" panose="020B0600070205080204" pitchFamily="34" charset="-128"/>
              </a:rPr>
              <a:t> </a:t>
            </a:r>
            <a:r>
              <a:rPr lang="es-ES" altLang="en-US" sz="3200" dirty="0" err="1">
                <a:ea typeface="ＭＳ Ｐゴシック" panose="020B0600070205080204" pitchFamily="34" charset="-128"/>
              </a:rPr>
              <a:t>Yojana</a:t>
            </a:r>
            <a:r>
              <a:rPr lang="es-ES" altLang="en-US" sz="3200" dirty="0">
                <a:ea typeface="ＭＳ Ｐゴシック" panose="020B0600070205080204" pitchFamily="34" charset="-128"/>
              </a:rPr>
              <a:t> (PMFBY) </a:t>
            </a:r>
            <a:r>
              <a:rPr lang="es-ES_tradnl" altLang="en-US" sz="3200" dirty="0">
                <a:ea typeface="ＭＳ Ｐゴシック" panose="020B0600070205080204" pitchFamily="34" charset="-128"/>
              </a:rPr>
              <a:t/>
            </a:r>
            <a:br>
              <a:rPr lang="es-ES_tradnl" altLang="en-US" sz="3200" dirty="0">
                <a:ea typeface="ＭＳ Ｐゴシック" panose="020B0600070205080204" pitchFamily="34" charset="-128"/>
              </a:rPr>
            </a:b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315845" y="1326996"/>
            <a:ext cx="10624364" cy="4510278"/>
          </a:xfrm>
        </p:spPr>
        <p:txBody>
          <a:bodyPr>
            <a:normAutofit/>
          </a:bodyPr>
          <a:lstStyle/>
          <a:p>
            <a:r>
              <a:rPr lang="es-ES" sz="2200" dirty="0"/>
              <a:t>Desafíos</a:t>
            </a:r>
            <a:r>
              <a:rPr lang="en-GB" sz="2000" dirty="0"/>
              <a:t>:</a:t>
            </a:r>
          </a:p>
          <a:p>
            <a:pPr lvl="1"/>
            <a:r>
              <a:rPr lang="es-ES" sz="1400" dirty="0"/>
              <a:t>138 millones de hogares agrícolas (censo 2010-11)</a:t>
            </a:r>
          </a:p>
          <a:p>
            <a:pPr lvl="1"/>
            <a:r>
              <a:rPr lang="es-ES" sz="1400" dirty="0"/>
              <a:t>Tamaño promedio de granja muy pequeño - 1.15 Ha. 85% de los agricultores tienen &lt;2 ha.</a:t>
            </a:r>
          </a:p>
          <a:p>
            <a:pPr lvl="1"/>
            <a:r>
              <a:rPr lang="es-ES" sz="1400" dirty="0"/>
              <a:t>Agricultores familiares tienen dificultades de  acceso al crédito y los insumos</a:t>
            </a:r>
          </a:p>
          <a:p>
            <a:r>
              <a:rPr lang="es-ES" sz="2200" dirty="0"/>
              <a:t>Objetivos del plan nacional de seguro de cosechas</a:t>
            </a:r>
            <a:r>
              <a:rPr lang="en-GB" sz="2200" dirty="0"/>
              <a:t>:</a:t>
            </a:r>
          </a:p>
          <a:p>
            <a:pPr lvl="1"/>
            <a:r>
              <a:rPr lang="es-ES" sz="1400" dirty="0"/>
              <a:t>Brindar a los agricultores familiares acceso a créditos de evolución para siembra usando al seguro como colateral.</a:t>
            </a:r>
            <a:endParaRPr lang="en-GB" sz="1400" dirty="0"/>
          </a:p>
          <a:p>
            <a:pPr lvl="1"/>
            <a:r>
              <a:rPr lang="es-ES" sz="1400" dirty="0"/>
              <a:t>Reducir los niveles de endeudamiento / incumplimiento</a:t>
            </a:r>
          </a:p>
          <a:p>
            <a:pPr lvl="1"/>
            <a:r>
              <a:rPr lang="es-ES" sz="1400" dirty="0"/>
              <a:t>Consumo uniforme, aumento de la productividad de los cultivos e ingresos.</a:t>
            </a:r>
          </a:p>
          <a:p>
            <a:r>
              <a:rPr lang="es-ES" sz="2200" dirty="0"/>
              <a:t>Seguro indexado basado en rendimientos por área (AYII); los rendimientos se determinan en el marco del sistema estatal de estimaciones agrícolas.  </a:t>
            </a:r>
          </a:p>
          <a:p>
            <a:r>
              <a:rPr lang="es-ES" sz="2200" dirty="0"/>
              <a:t>Estructura organizativa, PMFBY: competencia de mercado a nivel estatal:</a:t>
            </a:r>
          </a:p>
          <a:p>
            <a:pPr lvl="1"/>
            <a:r>
              <a:rPr lang="es-ES" sz="1400" dirty="0"/>
              <a:t>18 aseguradoras participan del PMFBY (4 compañías estatales) y 14 aseguradoras privadas</a:t>
            </a:r>
            <a:endParaRPr lang="en-GB" sz="1400" b="1" dirty="0"/>
          </a:p>
          <a:p>
            <a:pPr lvl="1"/>
            <a:r>
              <a:rPr lang="es-ES" sz="1400" dirty="0"/>
              <a:t>Los gobiernos estatales licitan sus carteras de seguros y las empresas interesadas compiten por precio</a:t>
            </a:r>
          </a:p>
          <a:p>
            <a:pPr lvl="1"/>
            <a:r>
              <a:rPr lang="es-ES" sz="1400" dirty="0"/>
              <a:t>GIC brinda protección exceso de pérdida (Stop </a:t>
            </a:r>
            <a:r>
              <a:rPr lang="es-ES" sz="1400" dirty="0" err="1"/>
              <a:t>Loss</a:t>
            </a:r>
            <a:r>
              <a:rPr lang="es-ES" sz="1400" dirty="0"/>
              <a:t>) para las aseguradoras PMFBY, así como para las reaseguradoras internacionales</a:t>
            </a:r>
            <a:endParaRPr lang="es-MX" dirty="0"/>
          </a:p>
        </p:txBody>
      </p:sp>
    </p:spTree>
    <p:extLst>
      <p:ext uri="{BB962C8B-B14F-4D97-AF65-F5344CB8AC3E}">
        <p14:creationId xmlns:p14="http://schemas.microsoft.com/office/powerpoint/2010/main" val="144659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3" y="274320"/>
            <a:ext cx="10535155"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ES" altLang="en-US" sz="3200" dirty="0">
                <a:ea typeface="ＭＳ Ｐゴシック" panose="020B0600070205080204" pitchFamily="34" charset="-128"/>
              </a:rPr>
              <a:t>PMFBY, con 57 millones de pólizas suscritas en 2016/17, es uno de los programas de seguro agrícola más grandes del mundo</a:t>
            </a: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156820" y="1475767"/>
            <a:ext cx="5394960" cy="4114800"/>
          </a:xfrm>
        </p:spPr>
        <p:txBody>
          <a:bodyPr>
            <a:normAutofit/>
          </a:bodyPr>
          <a:lstStyle/>
          <a:p>
            <a:pPr marL="0" indent="0">
              <a:buNone/>
            </a:pPr>
            <a:r>
              <a:rPr lang="es-ES" sz="2000" b="1" dirty="0"/>
              <a:t>LOGROS</a:t>
            </a:r>
            <a:r>
              <a:rPr lang="en-GB" sz="1600" dirty="0"/>
              <a:t>:</a:t>
            </a:r>
          </a:p>
          <a:p>
            <a:r>
              <a:rPr lang="es-ES_tradnl" sz="1600" dirty="0"/>
              <a:t>Luego de 40 años de operación del seguro agrícola en India; 60% de los agricultores familiares tienen acceso al crédito formal </a:t>
            </a:r>
          </a:p>
          <a:p>
            <a:r>
              <a:rPr lang="es-ES_tradnl" sz="1600" dirty="0"/>
              <a:t>PMFBY se lanzó en la temporada de verano 2016 y en el año 1 (temporadas de Verano e Invierno) aseguraron 57.3 millones de agricultores </a:t>
            </a:r>
          </a:p>
          <a:p>
            <a:r>
              <a:rPr lang="es-ES_tradnl" sz="1600" dirty="0"/>
              <a:t>Tercer esquema más grande del mundo por volumen de premios: US $ 4 mil millones 2017/18</a:t>
            </a:r>
          </a:p>
          <a:p>
            <a:r>
              <a:rPr lang="es-ES_tradnl" sz="1600" dirty="0"/>
              <a:t>Las tarifas pagadas por los agricultores tienen un tope de 2.5% (Verano) y 1.5% (Invierno)</a:t>
            </a:r>
          </a:p>
          <a:p>
            <a:r>
              <a:rPr lang="es-ES_tradnl" sz="1600" dirty="0"/>
              <a:t>El Gobierno Federal y los gobiernos estatales subsidian en partes iguales a los subsidios de primas por un monto de US $ 3.3 mil millones ( 83% del costo de primas).</a:t>
            </a:r>
          </a:p>
          <a:p>
            <a:endParaRPr lang="es-MX" sz="1600" dirty="0"/>
          </a:p>
        </p:txBody>
      </p:sp>
      <p:sp>
        <p:nvSpPr>
          <p:cNvPr id="4" name="Content Placeholder 2">
            <a:extLst>
              <a:ext uri="{FF2B5EF4-FFF2-40B4-BE49-F238E27FC236}">
                <a16:creationId xmlns:a16="http://schemas.microsoft.com/office/drawing/2014/main" xmlns="" id="{60709256-F17B-45CE-9B2D-B96D0BDBB560}"/>
              </a:ext>
            </a:extLst>
          </p:cNvPr>
          <p:cNvSpPr txBox="1">
            <a:spLocks/>
          </p:cNvSpPr>
          <p:nvPr/>
        </p:nvSpPr>
        <p:spPr>
          <a:xfrm>
            <a:off x="6672630" y="1447483"/>
            <a:ext cx="5394960" cy="41148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200" b="1" dirty="0"/>
              <a:t>PROBLEMAS Y DESAFÍOS :</a:t>
            </a:r>
          </a:p>
          <a:p>
            <a:r>
              <a:rPr lang="es-ES_tradnl" sz="1700" dirty="0"/>
              <a:t>El Sistema de Licitaciones no funciona en forma eficaz </a:t>
            </a:r>
            <a:r>
              <a:rPr lang="es-ES_tradnl" sz="1600" dirty="0"/>
              <a:t>:</a:t>
            </a:r>
          </a:p>
          <a:p>
            <a:pPr lvl="1"/>
            <a:r>
              <a:rPr lang="es-ES_tradnl" sz="1400" dirty="0"/>
              <a:t>costos importantes y demoras en la emisión de ofertas </a:t>
            </a:r>
          </a:p>
          <a:p>
            <a:pPr lvl="1"/>
            <a:r>
              <a:rPr lang="es-ES_tradnl" sz="1400" dirty="0"/>
              <a:t>la competencia no está bajando las tarifas de primas </a:t>
            </a:r>
          </a:p>
          <a:p>
            <a:pPr lvl="1"/>
            <a:r>
              <a:rPr lang="es-ES_tradnl" sz="1400" dirty="0"/>
              <a:t>Falta de incentivos para la inversión en infraestructura o en sistemas de concientización / educación o reclamos de agricultores </a:t>
            </a:r>
          </a:p>
          <a:p>
            <a:r>
              <a:rPr lang="es-ES_tradnl" sz="1700" dirty="0"/>
              <a:t>Mala calidad de las estimaciones de rendimiento</a:t>
            </a:r>
            <a:r>
              <a:rPr lang="es-ES_tradnl" sz="1800" dirty="0"/>
              <a:t>.</a:t>
            </a:r>
          </a:p>
          <a:p>
            <a:pPr lvl="1"/>
            <a:r>
              <a:rPr lang="es-ES_tradnl" sz="1400" dirty="0"/>
              <a:t>El requerimiento muestral ha aumentado de 1.5 millones / año a aproximadamente 8-9 millones / año</a:t>
            </a:r>
          </a:p>
          <a:p>
            <a:pPr lvl="1"/>
            <a:r>
              <a:rPr lang="es-ES_tradnl" sz="1400" dirty="0"/>
              <a:t>Los estados no tienen recursos para la ejecución de los muestreos</a:t>
            </a:r>
          </a:p>
          <a:p>
            <a:r>
              <a:rPr lang="es-ES_tradnl" sz="1700" dirty="0"/>
              <a:t>Retrasos importantes (6-12 meses) entre la estimación de rendimiento y la liquidación de las reclamaciones</a:t>
            </a:r>
          </a:p>
          <a:p>
            <a:r>
              <a:rPr lang="es-ES_tradnl" sz="1700" dirty="0"/>
              <a:t>Tasas de primas muy altas: La tasa de prima promedio es mayor al 12%, pudiendo llegar a valores superiores al 50%.</a:t>
            </a:r>
          </a:p>
          <a:p>
            <a:r>
              <a:rPr lang="es-ES_tradnl" sz="1700" dirty="0"/>
              <a:t>El costo del subsidios se ha duplicado en 3 años, ahora&gt; US $ 3,3 mil millones. ¿Sustentabilidad?</a:t>
            </a:r>
          </a:p>
          <a:p>
            <a:r>
              <a:rPr lang="es-ES_tradnl" sz="1700" dirty="0"/>
              <a:t>Los resultados del programa no son buenos. La siniestralidad promedio es del 91% de su inicio en 2016.</a:t>
            </a:r>
          </a:p>
        </p:txBody>
      </p:sp>
    </p:spTree>
    <p:extLst>
      <p:ext uri="{BB962C8B-B14F-4D97-AF65-F5344CB8AC3E}">
        <p14:creationId xmlns:p14="http://schemas.microsoft.com/office/powerpoint/2010/main" val="22691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4" y="274320"/>
            <a:ext cx="10370634"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ES" altLang="en-US" sz="3200" dirty="0">
                <a:ea typeface="ＭＳ Ｐゴシック" panose="020B0600070205080204" pitchFamily="34" charset="-128"/>
              </a:rPr>
              <a:t>Programa de seguro ganadero de Kenia (KLIP): Protección de medios de vida para pastores vulnerables contra la sequía</a:t>
            </a:r>
            <a:r>
              <a:rPr lang="es-ES_tradnl" altLang="en-US" sz="3200" dirty="0">
                <a:ea typeface="ＭＳ Ｐゴシック" panose="020B0600070205080204" pitchFamily="34" charset="-128"/>
              </a:rPr>
              <a:t/>
            </a:r>
            <a:br>
              <a:rPr lang="es-ES_tradnl" altLang="en-US" sz="3200" dirty="0">
                <a:ea typeface="ＭＳ Ｐゴシック" panose="020B0600070205080204" pitchFamily="34" charset="-128"/>
              </a:rPr>
            </a:b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315845" y="1311965"/>
            <a:ext cx="7036471" cy="4525309"/>
          </a:xfrm>
        </p:spPr>
        <p:txBody>
          <a:bodyPr>
            <a:normAutofit fontScale="77500" lnSpcReduction="20000"/>
          </a:bodyPr>
          <a:lstStyle/>
          <a:p>
            <a:r>
              <a:rPr lang="es-ES_tradnl" sz="2600" b="1" dirty="0"/>
              <a:t>Desafíos:</a:t>
            </a:r>
          </a:p>
          <a:p>
            <a:pPr lvl="1"/>
            <a:r>
              <a:rPr lang="es-ES_tradnl" sz="2100" dirty="0"/>
              <a:t>Las sequías de El Niño-ENSO causan grandes pérdidas de stock ganadero el noreste el país una vez cada 3-5 años. </a:t>
            </a:r>
          </a:p>
          <a:p>
            <a:pPr lvl="1"/>
            <a:r>
              <a:rPr lang="es-ES_tradnl" sz="2100" dirty="0"/>
              <a:t>&gt; 700,000 productores ganaderos familiares sufren hambrunas ante la muerte sus animales por sequia. </a:t>
            </a:r>
          </a:p>
          <a:p>
            <a:pPr lvl="1"/>
            <a:r>
              <a:rPr lang="es-ES_tradnl" sz="2100" dirty="0"/>
              <a:t>Altos  costos de asistencia para el Gobierno de Kenia y para las organizaciones humanitarias.</a:t>
            </a:r>
          </a:p>
          <a:p>
            <a:r>
              <a:rPr lang="es-ES_tradnl" sz="2600" b="1" dirty="0"/>
              <a:t>KLIP: la solución de Kenia desde 2015/16:</a:t>
            </a:r>
          </a:p>
          <a:p>
            <a:pPr lvl="1"/>
            <a:r>
              <a:rPr lang="es-ES_tradnl" sz="2100" dirty="0" err="1"/>
              <a:t>GoK</a:t>
            </a:r>
            <a:r>
              <a:rPr lang="es-ES_tradnl" sz="2100" dirty="0"/>
              <a:t> adquiere un seguro NDVI a fin de contar con un pago contingente en caso de ocurrencia sequias severas tal que le permita financiar una asistencia inmediata a los productores damnificados a fin de que estos puedan articular las medidas de mitigación para evitar la muerte de los animales reproductores. </a:t>
            </a:r>
          </a:p>
          <a:p>
            <a:pPr lvl="1"/>
            <a:r>
              <a:rPr lang="es-ES_tradnl" sz="2100" dirty="0"/>
              <a:t>La Protección de Activos Ganaderos es potencialmente más rentable que la asistencia humanitaria </a:t>
            </a:r>
            <a:r>
              <a:rPr lang="es-ES_tradnl" sz="2100" dirty="0" err="1"/>
              <a:t>ex-post</a:t>
            </a:r>
            <a:r>
              <a:rPr lang="es-ES_tradnl" sz="2100" dirty="0"/>
              <a:t> o la reposición de existencias</a:t>
            </a:r>
          </a:p>
          <a:p>
            <a:r>
              <a:rPr lang="es-ES_tradnl" sz="2600" b="1" dirty="0"/>
              <a:t>Objetivos de KLIP:</a:t>
            </a:r>
          </a:p>
          <a:p>
            <a:pPr lvl="1"/>
            <a:r>
              <a:rPr lang="es-ES_tradnl" sz="2100" dirty="0"/>
              <a:t>Proteger los medios de vida de los pastores vulnerables contra las sequías severas</a:t>
            </a:r>
          </a:p>
          <a:p>
            <a:pPr lvl="1"/>
            <a:r>
              <a:rPr lang="es-ES_tradnl" sz="2100" dirty="0"/>
              <a:t>Mantener el consumo e ingresos de los pastores en tiempos de sequías severas</a:t>
            </a:r>
          </a:p>
        </p:txBody>
      </p:sp>
      <p:pic>
        <p:nvPicPr>
          <p:cNvPr id="5" name="Picture 4">
            <a:extLst>
              <a:ext uri="{FF2B5EF4-FFF2-40B4-BE49-F238E27FC236}">
                <a16:creationId xmlns:a16="http://schemas.microsoft.com/office/drawing/2014/main" xmlns="" id="{249FF207-1B07-4660-84E1-0B53B44644AA}"/>
              </a:ext>
            </a:extLst>
          </p:cNvPr>
          <p:cNvPicPr>
            <a:picLocks noChangeAspect="1"/>
          </p:cNvPicPr>
          <p:nvPr/>
        </p:nvPicPr>
        <p:blipFill>
          <a:blip r:embed="rId2"/>
          <a:stretch>
            <a:fillRect/>
          </a:stretch>
        </p:blipFill>
        <p:spPr>
          <a:xfrm>
            <a:off x="8541429" y="1234440"/>
            <a:ext cx="3323468" cy="4389120"/>
          </a:xfrm>
          <a:prstGeom prst="rect">
            <a:avLst/>
          </a:prstGeom>
        </p:spPr>
      </p:pic>
    </p:spTree>
    <p:extLst>
      <p:ext uri="{BB962C8B-B14F-4D97-AF65-F5344CB8AC3E}">
        <p14:creationId xmlns:p14="http://schemas.microsoft.com/office/powerpoint/2010/main" val="411346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76354-DCAC-457D-9A86-495B5921A539}"/>
              </a:ext>
            </a:extLst>
          </p:cNvPr>
          <p:cNvSpPr>
            <a:spLocks noGrp="1"/>
          </p:cNvSpPr>
          <p:nvPr>
            <p:ph type="title" idx="4294967295"/>
          </p:nvPr>
        </p:nvSpPr>
        <p:spPr>
          <a:xfrm>
            <a:off x="1405053" y="274320"/>
            <a:ext cx="10535155" cy="1173163"/>
          </a:xfrm>
        </p:spPr>
        <p:txBody>
          <a:bodyPr>
            <a:noAutofit/>
          </a:bodyPr>
          <a:lstStyle/>
          <a:p>
            <a:r>
              <a:rPr lang="en-GB" altLang="en-US" sz="3200" dirty="0">
                <a:ea typeface="ＭＳ Ｐゴシック" panose="020B0600070205080204" pitchFamily="34" charset="-128"/>
              </a:rPr>
              <a:t/>
            </a:r>
            <a:br>
              <a:rPr lang="en-GB" altLang="en-US" sz="3200" dirty="0">
                <a:ea typeface="ＭＳ Ｐゴシック" panose="020B0600070205080204" pitchFamily="34" charset="-128"/>
              </a:rPr>
            </a:br>
            <a:r>
              <a:rPr lang="es-ES" altLang="en-US" sz="3200" dirty="0">
                <a:ea typeface="ＭＳ Ｐゴシック" panose="020B0600070205080204" pitchFamily="34" charset="-128"/>
              </a:rPr>
              <a:t>Programa de Seguro Ganadero de Kenia (KLIP): Protección de social a nivel macro para pastores vulnerables contra la sequía</a:t>
            </a:r>
            <a:r>
              <a:rPr lang="es-ES_tradnl" altLang="en-US" sz="3200" dirty="0">
                <a:ea typeface="ＭＳ Ｐゴシック" panose="020B0600070205080204" pitchFamily="34" charset="-128"/>
              </a:rPr>
              <a:t>
</a:t>
            </a:r>
            <a:endParaRPr lang="es-ES_tradnl" sz="3200" dirty="0"/>
          </a:p>
        </p:txBody>
      </p:sp>
      <p:sp>
        <p:nvSpPr>
          <p:cNvPr id="3" name="Content Placeholder 2">
            <a:extLst>
              <a:ext uri="{FF2B5EF4-FFF2-40B4-BE49-F238E27FC236}">
                <a16:creationId xmlns:a16="http://schemas.microsoft.com/office/drawing/2014/main" xmlns="" id="{89ED33AE-A0B3-4F59-9975-0B2F1FFABBB8}"/>
              </a:ext>
            </a:extLst>
          </p:cNvPr>
          <p:cNvSpPr>
            <a:spLocks noGrp="1"/>
          </p:cNvSpPr>
          <p:nvPr>
            <p:ph idx="4294967295"/>
          </p:nvPr>
        </p:nvSpPr>
        <p:spPr>
          <a:xfrm>
            <a:off x="1156820" y="1475767"/>
            <a:ext cx="5394960" cy="4114800"/>
          </a:xfrm>
        </p:spPr>
        <p:txBody>
          <a:bodyPr>
            <a:normAutofit lnSpcReduction="10000"/>
          </a:bodyPr>
          <a:lstStyle/>
          <a:p>
            <a:pPr marL="0" indent="0">
              <a:buNone/>
            </a:pPr>
            <a:r>
              <a:rPr lang="es-ES" sz="2000" b="1" dirty="0"/>
              <a:t>LOGROS</a:t>
            </a:r>
            <a:r>
              <a:rPr lang="en-GB" sz="1600" dirty="0"/>
              <a:t>:</a:t>
            </a:r>
          </a:p>
          <a:p>
            <a:r>
              <a:rPr lang="es-ES" sz="1600" dirty="0"/>
              <a:t>KLIP ha estado operativo desde 2015/16. Actualmente alrededor 20,000 pastores vulnerables están asegurados en el programa.</a:t>
            </a:r>
          </a:p>
          <a:p>
            <a:r>
              <a:rPr lang="es-ES" sz="1600" dirty="0"/>
              <a:t>El gobierno de Kenia ha financiado totalmente las primas KLIP de aproximadamente US $ 5 millones</a:t>
            </a:r>
          </a:p>
          <a:p>
            <a:r>
              <a:rPr lang="es-ES" sz="1600" dirty="0"/>
              <a:t>Entre los años 2016 y 2018 se experimentó una sequía severa en el norte de Kenia y gran parte del Cuerno de África. Los recursos de pastoreo se agotaron y hubo una gran pérdida de stock ganadero.</a:t>
            </a:r>
          </a:p>
          <a:p>
            <a:r>
              <a:rPr lang="es-ES" sz="1600" dirty="0"/>
              <a:t>KLIP ha realizado pagos por sequía por un monto aproximado de  US $ 7.0 millones a más de 28,000 beneficiarios de pastoral en los últimos 2 años</a:t>
            </a:r>
          </a:p>
          <a:p>
            <a:r>
              <a:rPr lang="es-ES" sz="1600" dirty="0"/>
              <a:t>KLIP está logrando sus objetivos en cuanto  hacer pagos por sequía a los pastores para mantener su consumo y comprar agua y forraje para mantener vivo a su ganado.</a:t>
            </a:r>
          </a:p>
          <a:p>
            <a:endParaRPr lang="es-MX" sz="1600" dirty="0"/>
          </a:p>
        </p:txBody>
      </p:sp>
      <p:sp>
        <p:nvSpPr>
          <p:cNvPr id="4" name="Content Placeholder 2">
            <a:extLst>
              <a:ext uri="{FF2B5EF4-FFF2-40B4-BE49-F238E27FC236}">
                <a16:creationId xmlns:a16="http://schemas.microsoft.com/office/drawing/2014/main" xmlns="" id="{60709256-F17B-45CE-9B2D-B96D0BDBB560}"/>
              </a:ext>
            </a:extLst>
          </p:cNvPr>
          <p:cNvSpPr txBox="1">
            <a:spLocks/>
          </p:cNvSpPr>
          <p:nvPr/>
        </p:nvSpPr>
        <p:spPr>
          <a:xfrm>
            <a:off x="6672630" y="1447483"/>
            <a:ext cx="5394960" cy="2615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200" b="1" dirty="0"/>
              <a:t>DESAFÍOS :</a:t>
            </a:r>
          </a:p>
          <a:p>
            <a:r>
              <a:rPr lang="es-ES" sz="1600" dirty="0"/>
              <a:t>Orientación e inscripción de beneficiarios de KLIP</a:t>
            </a:r>
          </a:p>
          <a:p>
            <a:r>
              <a:rPr lang="es-ES" sz="1600" dirty="0"/>
              <a:t>La creación de conciencia y la educación de los beneficiarios lleva tiempo y es muy costosa.</a:t>
            </a:r>
          </a:p>
          <a:p>
            <a:r>
              <a:rPr lang="es-ES" sz="1600" dirty="0"/>
              <a:t>Retrasos en los pagos ya que muchos pastores no tienen cuentas bancarias o dinero móvil</a:t>
            </a:r>
          </a:p>
          <a:p>
            <a:r>
              <a:rPr lang="es-ES" sz="1600" dirty="0"/>
              <a:t>El crecimiento de KLIP se ha visto restringido por problemas presupuestarios del Gobierno de Kenia para el subsidio de primas. </a:t>
            </a:r>
          </a:p>
        </p:txBody>
      </p:sp>
      <p:pic>
        <p:nvPicPr>
          <p:cNvPr id="5" name="Content Placeholder 7">
            <a:extLst>
              <a:ext uri="{FF2B5EF4-FFF2-40B4-BE49-F238E27FC236}">
                <a16:creationId xmlns:a16="http://schemas.microsoft.com/office/drawing/2014/main" xmlns="" id="{D662819F-CC4E-4126-8CE7-9254360C8E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204" y="3889566"/>
            <a:ext cx="2272625" cy="2468880"/>
          </a:xfrm>
          <a:prstGeom prst="rect">
            <a:avLst/>
          </a:prstGeom>
          <a:ln>
            <a:solidFill>
              <a:schemeClr val="tx1"/>
            </a:solidFill>
          </a:ln>
        </p:spPr>
      </p:pic>
      <p:sp>
        <p:nvSpPr>
          <p:cNvPr id="6" name="TextBox 5">
            <a:extLst>
              <a:ext uri="{FF2B5EF4-FFF2-40B4-BE49-F238E27FC236}">
                <a16:creationId xmlns:a16="http://schemas.microsoft.com/office/drawing/2014/main" xmlns="" id="{2BB26270-2EF8-4748-BC87-4E044A855BCC}"/>
              </a:ext>
            </a:extLst>
          </p:cNvPr>
          <p:cNvSpPr txBox="1"/>
          <p:nvPr/>
        </p:nvSpPr>
        <p:spPr>
          <a:xfrm>
            <a:off x="9264254" y="4108945"/>
            <a:ext cx="1994115" cy="954107"/>
          </a:xfrm>
          <a:prstGeom prst="rect">
            <a:avLst/>
          </a:prstGeom>
          <a:noFill/>
        </p:spPr>
        <p:txBody>
          <a:bodyPr wrap="square" rtlCol="0">
            <a:spAutoFit/>
          </a:bodyPr>
          <a:lstStyle/>
          <a:p>
            <a:r>
              <a:rPr lang="es-ES_tradnl" sz="1400" dirty="0"/>
              <a:t>Mapa de 6 condados asegurados en el norte de Kenia que reciben pagos en SR 2016</a:t>
            </a:r>
          </a:p>
        </p:txBody>
      </p:sp>
      <p:sp>
        <p:nvSpPr>
          <p:cNvPr id="7" name="TextBox 6">
            <a:extLst>
              <a:ext uri="{FF2B5EF4-FFF2-40B4-BE49-F238E27FC236}">
                <a16:creationId xmlns:a16="http://schemas.microsoft.com/office/drawing/2014/main" xmlns="" id="{717CADD2-EED1-443F-8F5D-6E12A061781A}"/>
              </a:ext>
            </a:extLst>
          </p:cNvPr>
          <p:cNvSpPr txBox="1"/>
          <p:nvPr/>
        </p:nvSpPr>
        <p:spPr>
          <a:xfrm>
            <a:off x="7007166" y="6504632"/>
            <a:ext cx="1858457" cy="276999"/>
          </a:xfrm>
          <a:prstGeom prst="rect">
            <a:avLst/>
          </a:prstGeom>
          <a:noFill/>
        </p:spPr>
        <p:txBody>
          <a:bodyPr wrap="none" rtlCol="0">
            <a:spAutoFit/>
          </a:bodyPr>
          <a:lstStyle/>
          <a:p>
            <a:r>
              <a:rPr lang="en-GB" sz="1200" dirty="0"/>
              <a:t>Fuente: ILRI February 2017</a:t>
            </a:r>
          </a:p>
        </p:txBody>
      </p:sp>
      <p:sp>
        <p:nvSpPr>
          <p:cNvPr id="8" name="TextBox 7">
            <a:extLst>
              <a:ext uri="{FF2B5EF4-FFF2-40B4-BE49-F238E27FC236}">
                <a16:creationId xmlns:a16="http://schemas.microsoft.com/office/drawing/2014/main" xmlns="" id="{B2578807-01A3-4168-808F-7EC25830CD69}"/>
              </a:ext>
            </a:extLst>
          </p:cNvPr>
          <p:cNvSpPr txBox="1"/>
          <p:nvPr/>
        </p:nvSpPr>
        <p:spPr>
          <a:xfrm>
            <a:off x="1405053" y="5826126"/>
            <a:ext cx="2281137" cy="307777"/>
          </a:xfrm>
          <a:prstGeom prst="rect">
            <a:avLst/>
          </a:prstGeom>
          <a:noFill/>
        </p:spPr>
        <p:txBody>
          <a:bodyPr wrap="none" rtlCol="0">
            <a:spAutoFit/>
          </a:bodyPr>
          <a:lstStyle/>
          <a:p>
            <a:r>
              <a:rPr lang="es-MX" sz="1400" dirty="0"/>
              <a:t>Fuente: Banco Mundial 2018</a:t>
            </a:r>
          </a:p>
        </p:txBody>
      </p:sp>
    </p:spTree>
    <p:extLst>
      <p:ext uri="{BB962C8B-B14F-4D97-AF65-F5344CB8AC3E}">
        <p14:creationId xmlns:p14="http://schemas.microsoft.com/office/powerpoint/2010/main" val="20648982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2080</Words>
  <Application>Microsoft Office PowerPoint</Application>
  <PresentationFormat>Personalizado</PresentationFormat>
  <Paragraphs>158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 Desafíos del seguro agropecuario en África y Asia 
</vt:lpstr>
      <vt:lpstr> El Seguro paramétrico como una alternativa para la transferencia del riesgos agropecuario en África y Asia 
</vt:lpstr>
      <vt:lpstr> Vinculación del seguro paramétrico con medidas de crédito y ahorro y reducción de riesgos- Enfoque R4, Africa 
</vt:lpstr>
      <vt:lpstr> Uso del seguro del índice de rendimiento para agricultores familiares- India: Pradhan Mantri Fasal Bima Yojana (PMFBY)  
</vt:lpstr>
      <vt:lpstr> PMFBY, con 57 millones de pólizas suscritas en 2016/17, es uno de los programas de seguro agrícola más grandes del mundo
</vt:lpstr>
      <vt:lpstr> Programa de seguro ganadero de Kenia (KLIP): Protección de medios de vida para pastores vulnerables contra la sequía 
</vt:lpstr>
      <vt:lpstr> Programa de Seguro Ganadero de Kenia (KLIP): Protección de social a nivel macro para pastores vulnerables contra la sequía
</vt:lpstr>
      <vt:lpstr> Lecciones aprendidas (1/2) 
</vt:lpstr>
      <vt:lpstr> Lecciones aprendidas (1/2) 
</vt:lpstr>
      <vt:lpstr>Presentación de PowerPoint</vt:lpstr>
      <vt:lpstr>"Una talla no sirve para todos". Debe diseñar soluciones de seguros para satisfacer las necesidades de los diferentes tipos de agricultores</vt:lpstr>
      <vt:lpstr>Asegurados en los seguros a nivel Micro y nivel Meso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JJ tib.</dc:creator>
  <cp:lastModifiedBy>Broda</cp:lastModifiedBy>
  <cp:revision>83</cp:revision>
  <dcterms:created xsi:type="dcterms:W3CDTF">2019-11-07T16:10:32Z</dcterms:created>
  <dcterms:modified xsi:type="dcterms:W3CDTF">2020-03-12T01:56:42Z</dcterms:modified>
</cp:coreProperties>
</file>